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4" r:id="rId2"/>
    <p:sldId id="287" r:id="rId3"/>
    <p:sldId id="308" r:id="rId4"/>
    <p:sldId id="257" r:id="rId5"/>
    <p:sldId id="311" r:id="rId6"/>
    <p:sldId id="267" r:id="rId7"/>
    <p:sldId id="312" r:id="rId8"/>
    <p:sldId id="313" r:id="rId9"/>
    <p:sldId id="314" r:id="rId10"/>
    <p:sldId id="318" r:id="rId11"/>
    <p:sldId id="316" r:id="rId12"/>
    <p:sldId id="317" r:id="rId13"/>
    <p:sldId id="315" r:id="rId14"/>
    <p:sldId id="323" r:id="rId15"/>
    <p:sldId id="298" r:id="rId16"/>
    <p:sldId id="320" r:id="rId17"/>
    <p:sldId id="321" r:id="rId18"/>
    <p:sldId id="296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98AA3B-B5ED-4AB0-BDD1-1A6645988F68}">
          <p14:sldIdLst>
            <p14:sldId id="304"/>
            <p14:sldId id="287"/>
            <p14:sldId id="308"/>
            <p14:sldId id="257"/>
            <p14:sldId id="311"/>
            <p14:sldId id="267"/>
            <p14:sldId id="312"/>
            <p14:sldId id="313"/>
            <p14:sldId id="314"/>
            <p14:sldId id="318"/>
            <p14:sldId id="316"/>
            <p14:sldId id="317"/>
            <p14:sldId id="315"/>
            <p14:sldId id="323"/>
            <p14:sldId id="298"/>
            <p14:sldId id="320"/>
            <p14:sldId id="321"/>
            <p14:sldId id="296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1F0"/>
    <a:srgbClr val="6DA5EA"/>
    <a:srgbClr val="6851DE"/>
    <a:srgbClr val="E7E3F8"/>
    <a:srgbClr val="FDAE22"/>
    <a:srgbClr val="F4F4F4"/>
    <a:srgbClr val="FFFBF7"/>
    <a:srgbClr val="A4601C"/>
    <a:srgbClr val="BB6F20"/>
    <a:srgbClr val="865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 autoAdjust="0"/>
    <p:restoredTop sz="95255" autoAdjust="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B35D3-0C87-4E3F-9428-C1D897EBFA16}" type="datetimeFigureOut">
              <a:rPr lang="de-CH" smtClean="0"/>
              <a:t>02.12.2021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A4717-1034-47B9-99D9-F430235C62B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30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Inheritance</a:t>
            </a:r>
            <a:r>
              <a:rPr lang="de-CH" dirty="0"/>
              <a:t> &amp; ERC20:</a:t>
            </a:r>
          </a:p>
          <a:p>
            <a:r>
              <a:rPr lang="de-CH" dirty="0"/>
              <a:t>https://docs.soliditylang.org/en/v0.8.10/contracts.html#arguments-for-base-constructors </a:t>
            </a:r>
          </a:p>
          <a:p>
            <a:r>
              <a:rPr lang="de-CH" dirty="0"/>
              <a:t>«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Arguments have to be given either in the inheritance list or in 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modifier-style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in the derived constructor.</a:t>
            </a:r>
            <a:r>
              <a:rPr lang="de-C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4717-1034-47B9-99D9-F430235C62B3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29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Constructor</a:t>
            </a:r>
            <a:r>
              <a:rPr lang="de-CH" dirty="0"/>
              <a:t>:</a:t>
            </a:r>
          </a:p>
          <a:p>
            <a:r>
              <a:rPr lang="de-CH" dirty="0"/>
              <a:t>https://docs.soliditylang.org/en/v0.8.10/contracts.html#arguments-for-base-constructors </a:t>
            </a:r>
          </a:p>
          <a:p>
            <a:r>
              <a:rPr lang="de-CH" dirty="0"/>
              <a:t>«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Arguments have to be given either in the inheritance list or in 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modifier-style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in the derived constructor.</a:t>
            </a:r>
            <a:r>
              <a:rPr lang="de-C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»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4717-1034-47B9-99D9-F430235C62B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51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13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64F650-9C56-4822-B92E-5BD393C36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1350" y="0"/>
            <a:ext cx="5200650" cy="4895850"/>
          </a:xfrm>
          <a:custGeom>
            <a:avLst/>
            <a:gdLst>
              <a:gd name="connsiteX0" fmla="*/ 0 w 5200650"/>
              <a:gd name="connsiteY0" fmla="*/ 0 h 4895850"/>
              <a:gd name="connsiteX1" fmla="*/ 377862 w 5200650"/>
              <a:gd name="connsiteY1" fmla="*/ 0 h 4895850"/>
              <a:gd name="connsiteX2" fmla="*/ 5200650 w 5200650"/>
              <a:gd name="connsiteY2" fmla="*/ 0 h 4895850"/>
              <a:gd name="connsiteX3" fmla="*/ 5200650 w 5200650"/>
              <a:gd name="connsiteY3" fmla="*/ 4895850 h 4895850"/>
              <a:gd name="connsiteX4" fmla="*/ 377862 w 5200650"/>
              <a:gd name="connsiteY4" fmla="*/ 4895850 h 4895850"/>
              <a:gd name="connsiteX5" fmla="*/ 0 w 5200650"/>
              <a:gd name="connsiteY5" fmla="*/ 4517988 h 4895850"/>
              <a:gd name="connsiteX6" fmla="*/ 0 w 5200650"/>
              <a:gd name="connsiteY6" fmla="*/ 3228975 h 4895850"/>
              <a:gd name="connsiteX7" fmla="*/ 0 w 5200650"/>
              <a:gd name="connsiteY7" fmla="*/ 377862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0650" h="4895850">
                <a:moveTo>
                  <a:pt x="0" y="0"/>
                </a:moveTo>
                <a:lnTo>
                  <a:pt x="377862" y="0"/>
                </a:lnTo>
                <a:lnTo>
                  <a:pt x="5200650" y="0"/>
                </a:lnTo>
                <a:lnTo>
                  <a:pt x="5200650" y="4895850"/>
                </a:lnTo>
                <a:lnTo>
                  <a:pt x="377862" y="4895850"/>
                </a:lnTo>
                <a:cubicBezTo>
                  <a:pt x="169175" y="4895850"/>
                  <a:pt x="0" y="4726675"/>
                  <a:pt x="0" y="4517988"/>
                </a:cubicBezTo>
                <a:lnTo>
                  <a:pt x="0" y="3228975"/>
                </a:lnTo>
                <a:lnTo>
                  <a:pt x="0" y="37786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7344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881A42-0167-457D-9478-E6767CEB1F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1300" y="1024750"/>
            <a:ext cx="4808500" cy="4808500"/>
          </a:xfrm>
          <a:custGeom>
            <a:avLst/>
            <a:gdLst>
              <a:gd name="connsiteX0" fmla="*/ 2404250 w 4808500"/>
              <a:gd name="connsiteY0" fmla="*/ 0 h 4808500"/>
              <a:gd name="connsiteX1" fmla="*/ 4808500 w 4808500"/>
              <a:gd name="connsiteY1" fmla="*/ 2404250 h 4808500"/>
              <a:gd name="connsiteX2" fmla="*/ 2404250 w 4808500"/>
              <a:gd name="connsiteY2" fmla="*/ 4808500 h 4808500"/>
              <a:gd name="connsiteX3" fmla="*/ 0 w 4808500"/>
              <a:gd name="connsiteY3" fmla="*/ 2404250 h 4808500"/>
              <a:gd name="connsiteX4" fmla="*/ 2404250 w 4808500"/>
              <a:gd name="connsiteY4" fmla="*/ 0 h 48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8500" h="4808500">
                <a:moveTo>
                  <a:pt x="2404250" y="0"/>
                </a:moveTo>
                <a:cubicBezTo>
                  <a:pt x="3732081" y="0"/>
                  <a:pt x="4808500" y="1076419"/>
                  <a:pt x="4808500" y="2404250"/>
                </a:cubicBezTo>
                <a:cubicBezTo>
                  <a:pt x="4808500" y="3732081"/>
                  <a:pt x="3732081" y="4808500"/>
                  <a:pt x="2404250" y="4808500"/>
                </a:cubicBezTo>
                <a:cubicBezTo>
                  <a:pt x="1076419" y="4808500"/>
                  <a:pt x="0" y="3732081"/>
                  <a:pt x="0" y="2404250"/>
                </a:cubicBezTo>
                <a:cubicBezTo>
                  <a:pt x="0" y="1076419"/>
                  <a:pt x="1076419" y="0"/>
                  <a:pt x="240425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323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052F89-CBD5-4DC6-A4F3-060D1AB46D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9433" y="1041389"/>
            <a:ext cx="968190" cy="968190"/>
          </a:xfrm>
          <a:custGeom>
            <a:avLst/>
            <a:gdLst>
              <a:gd name="connsiteX0" fmla="*/ 484095 w 968190"/>
              <a:gd name="connsiteY0" fmla="*/ 0 h 968190"/>
              <a:gd name="connsiteX1" fmla="*/ 968190 w 968190"/>
              <a:gd name="connsiteY1" fmla="*/ 484095 h 968190"/>
              <a:gd name="connsiteX2" fmla="*/ 484095 w 968190"/>
              <a:gd name="connsiteY2" fmla="*/ 968190 h 968190"/>
              <a:gd name="connsiteX3" fmla="*/ 0 w 968190"/>
              <a:gd name="connsiteY3" fmla="*/ 484095 h 968190"/>
              <a:gd name="connsiteX4" fmla="*/ 484095 w 968190"/>
              <a:gd name="connsiteY4" fmla="*/ 0 h 9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190" h="968190">
                <a:moveTo>
                  <a:pt x="484095" y="0"/>
                </a:moveTo>
                <a:cubicBezTo>
                  <a:pt x="751453" y="0"/>
                  <a:pt x="968190" y="216737"/>
                  <a:pt x="968190" y="484095"/>
                </a:cubicBezTo>
                <a:cubicBezTo>
                  <a:pt x="968190" y="751453"/>
                  <a:pt x="751453" y="968190"/>
                  <a:pt x="484095" y="968190"/>
                </a:cubicBezTo>
                <a:cubicBezTo>
                  <a:pt x="216737" y="968190"/>
                  <a:pt x="0" y="751453"/>
                  <a:pt x="0" y="484095"/>
                </a:cubicBezTo>
                <a:cubicBezTo>
                  <a:pt x="0" y="216737"/>
                  <a:pt x="216737" y="0"/>
                  <a:pt x="48409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45C87A-D0EB-45C0-932C-054E517BDA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27811" y="2963954"/>
            <a:ext cx="968190" cy="968190"/>
          </a:xfrm>
          <a:custGeom>
            <a:avLst/>
            <a:gdLst>
              <a:gd name="connsiteX0" fmla="*/ 484095 w 968190"/>
              <a:gd name="connsiteY0" fmla="*/ 0 h 968190"/>
              <a:gd name="connsiteX1" fmla="*/ 968190 w 968190"/>
              <a:gd name="connsiteY1" fmla="*/ 484095 h 968190"/>
              <a:gd name="connsiteX2" fmla="*/ 484095 w 968190"/>
              <a:gd name="connsiteY2" fmla="*/ 968190 h 968190"/>
              <a:gd name="connsiteX3" fmla="*/ 0 w 968190"/>
              <a:gd name="connsiteY3" fmla="*/ 484095 h 968190"/>
              <a:gd name="connsiteX4" fmla="*/ 484095 w 968190"/>
              <a:gd name="connsiteY4" fmla="*/ 0 h 9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190" h="968190">
                <a:moveTo>
                  <a:pt x="484095" y="0"/>
                </a:moveTo>
                <a:cubicBezTo>
                  <a:pt x="751453" y="0"/>
                  <a:pt x="968190" y="216737"/>
                  <a:pt x="968190" y="484095"/>
                </a:cubicBezTo>
                <a:cubicBezTo>
                  <a:pt x="968190" y="751453"/>
                  <a:pt x="751453" y="968190"/>
                  <a:pt x="484095" y="968190"/>
                </a:cubicBezTo>
                <a:cubicBezTo>
                  <a:pt x="216737" y="968190"/>
                  <a:pt x="0" y="751453"/>
                  <a:pt x="0" y="484095"/>
                </a:cubicBezTo>
                <a:cubicBezTo>
                  <a:pt x="0" y="216737"/>
                  <a:pt x="216737" y="0"/>
                  <a:pt x="48409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3562DB-BDA2-4806-AD75-FFB69C7763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9434" y="4886522"/>
            <a:ext cx="968190" cy="968190"/>
          </a:xfrm>
          <a:custGeom>
            <a:avLst/>
            <a:gdLst>
              <a:gd name="connsiteX0" fmla="*/ 484095 w 968190"/>
              <a:gd name="connsiteY0" fmla="*/ 0 h 968190"/>
              <a:gd name="connsiteX1" fmla="*/ 968190 w 968190"/>
              <a:gd name="connsiteY1" fmla="*/ 484095 h 968190"/>
              <a:gd name="connsiteX2" fmla="*/ 484095 w 968190"/>
              <a:gd name="connsiteY2" fmla="*/ 968190 h 968190"/>
              <a:gd name="connsiteX3" fmla="*/ 0 w 968190"/>
              <a:gd name="connsiteY3" fmla="*/ 484095 h 968190"/>
              <a:gd name="connsiteX4" fmla="*/ 484095 w 968190"/>
              <a:gd name="connsiteY4" fmla="*/ 0 h 9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190" h="968190">
                <a:moveTo>
                  <a:pt x="484095" y="0"/>
                </a:moveTo>
                <a:cubicBezTo>
                  <a:pt x="751453" y="0"/>
                  <a:pt x="968190" y="216737"/>
                  <a:pt x="968190" y="484095"/>
                </a:cubicBezTo>
                <a:cubicBezTo>
                  <a:pt x="968190" y="751453"/>
                  <a:pt x="751453" y="968190"/>
                  <a:pt x="484095" y="968190"/>
                </a:cubicBezTo>
                <a:cubicBezTo>
                  <a:pt x="216737" y="968190"/>
                  <a:pt x="0" y="751453"/>
                  <a:pt x="0" y="484095"/>
                </a:cubicBezTo>
                <a:cubicBezTo>
                  <a:pt x="0" y="216737"/>
                  <a:pt x="216737" y="0"/>
                  <a:pt x="48409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31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A5C3A5-D2F6-43F0-BDA5-C98160E61E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0" y="3476625"/>
            <a:ext cx="2667000" cy="2790825"/>
          </a:xfrm>
          <a:custGeom>
            <a:avLst/>
            <a:gdLst>
              <a:gd name="connsiteX0" fmla="*/ 0 w 2667000"/>
              <a:gd name="connsiteY0" fmla="*/ 0 h 2790825"/>
              <a:gd name="connsiteX1" fmla="*/ 2667000 w 2667000"/>
              <a:gd name="connsiteY1" fmla="*/ 0 h 2790825"/>
              <a:gd name="connsiteX2" fmla="*/ 2667000 w 2667000"/>
              <a:gd name="connsiteY2" fmla="*/ 2790825 h 2790825"/>
              <a:gd name="connsiteX3" fmla="*/ 0 w 2667000"/>
              <a:gd name="connsiteY3" fmla="*/ 2790825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2790825">
                <a:moveTo>
                  <a:pt x="0" y="0"/>
                </a:moveTo>
                <a:lnTo>
                  <a:pt x="2667000" y="0"/>
                </a:lnTo>
                <a:lnTo>
                  <a:pt x="2667000" y="2790825"/>
                </a:lnTo>
                <a:lnTo>
                  <a:pt x="0" y="27908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B3B16B-B831-4F76-91FB-6997E8A0CA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99" y="685800"/>
            <a:ext cx="2667000" cy="2790825"/>
          </a:xfrm>
          <a:custGeom>
            <a:avLst/>
            <a:gdLst>
              <a:gd name="connsiteX0" fmla="*/ 261152 w 2667000"/>
              <a:gd name="connsiteY0" fmla="*/ 0 h 2790825"/>
              <a:gd name="connsiteX1" fmla="*/ 983456 w 2667000"/>
              <a:gd name="connsiteY1" fmla="*/ 0 h 2790825"/>
              <a:gd name="connsiteX2" fmla="*/ 2667000 w 2667000"/>
              <a:gd name="connsiteY2" fmla="*/ 0 h 2790825"/>
              <a:gd name="connsiteX3" fmla="*/ 2667000 w 2667000"/>
              <a:gd name="connsiteY3" fmla="*/ 269904 h 2790825"/>
              <a:gd name="connsiteX4" fmla="*/ 2667000 w 2667000"/>
              <a:gd name="connsiteY4" fmla="*/ 2520921 h 2790825"/>
              <a:gd name="connsiteX5" fmla="*/ 2667000 w 2667000"/>
              <a:gd name="connsiteY5" fmla="*/ 2790825 h 2790825"/>
              <a:gd name="connsiteX6" fmla="*/ 2405848 w 2667000"/>
              <a:gd name="connsiteY6" fmla="*/ 2790825 h 2790825"/>
              <a:gd name="connsiteX7" fmla="*/ 2316956 w 2667000"/>
              <a:gd name="connsiteY7" fmla="*/ 2790825 h 2790825"/>
              <a:gd name="connsiteX8" fmla="*/ 983456 w 2667000"/>
              <a:gd name="connsiteY8" fmla="*/ 2790825 h 2790825"/>
              <a:gd name="connsiteX9" fmla="*/ 261152 w 2667000"/>
              <a:gd name="connsiteY9" fmla="*/ 2790825 h 2790825"/>
              <a:gd name="connsiteX10" fmla="*/ 0 w 2667000"/>
              <a:gd name="connsiteY10" fmla="*/ 2790825 h 2790825"/>
              <a:gd name="connsiteX11" fmla="*/ 0 w 2667000"/>
              <a:gd name="connsiteY11" fmla="*/ 2520921 h 2790825"/>
              <a:gd name="connsiteX12" fmla="*/ 0 w 2667000"/>
              <a:gd name="connsiteY12" fmla="*/ 1498777 h 2790825"/>
              <a:gd name="connsiteX13" fmla="*/ 0 w 2667000"/>
              <a:gd name="connsiteY13" fmla="*/ 269904 h 2790825"/>
              <a:gd name="connsiteX14" fmla="*/ 261152 w 2667000"/>
              <a:gd name="connsiteY14" fmla="*/ 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0" h="2790825">
                <a:moveTo>
                  <a:pt x="261152" y="0"/>
                </a:moveTo>
                <a:lnTo>
                  <a:pt x="983456" y="0"/>
                </a:lnTo>
                <a:lnTo>
                  <a:pt x="2667000" y="0"/>
                </a:lnTo>
                <a:lnTo>
                  <a:pt x="2667000" y="269904"/>
                </a:lnTo>
                <a:lnTo>
                  <a:pt x="2667000" y="2520921"/>
                </a:lnTo>
                <a:lnTo>
                  <a:pt x="2667000" y="2790825"/>
                </a:lnTo>
                <a:lnTo>
                  <a:pt x="2405848" y="2790825"/>
                </a:lnTo>
                <a:lnTo>
                  <a:pt x="2316956" y="2790825"/>
                </a:lnTo>
                <a:lnTo>
                  <a:pt x="983456" y="2790825"/>
                </a:lnTo>
                <a:lnTo>
                  <a:pt x="261152" y="2790825"/>
                </a:lnTo>
                <a:lnTo>
                  <a:pt x="0" y="2790825"/>
                </a:lnTo>
                <a:lnTo>
                  <a:pt x="0" y="2520921"/>
                </a:lnTo>
                <a:lnTo>
                  <a:pt x="0" y="1498777"/>
                </a:lnTo>
                <a:lnTo>
                  <a:pt x="0" y="269904"/>
                </a:lnTo>
                <a:cubicBezTo>
                  <a:pt x="0" y="120840"/>
                  <a:pt x="116922" y="0"/>
                  <a:pt x="2611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14697C4-AADB-4C18-A347-9FE1EC08CB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25000" y="3476625"/>
            <a:ext cx="2667000" cy="2790825"/>
          </a:xfrm>
          <a:custGeom>
            <a:avLst/>
            <a:gdLst>
              <a:gd name="connsiteX0" fmla="*/ 0 w 2667000"/>
              <a:gd name="connsiteY0" fmla="*/ 0 h 2790825"/>
              <a:gd name="connsiteX1" fmla="*/ 2667000 w 2667000"/>
              <a:gd name="connsiteY1" fmla="*/ 0 h 2790825"/>
              <a:gd name="connsiteX2" fmla="*/ 2667000 w 2667000"/>
              <a:gd name="connsiteY2" fmla="*/ 2790825 h 2790825"/>
              <a:gd name="connsiteX3" fmla="*/ 0 w 2667000"/>
              <a:gd name="connsiteY3" fmla="*/ 2790825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2790825">
                <a:moveTo>
                  <a:pt x="0" y="0"/>
                </a:moveTo>
                <a:lnTo>
                  <a:pt x="2667000" y="0"/>
                </a:lnTo>
                <a:lnTo>
                  <a:pt x="2667000" y="2790825"/>
                </a:lnTo>
                <a:lnTo>
                  <a:pt x="0" y="27908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9852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F0FA30-AE4A-4FBC-BB2F-9C72D8C119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2275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0DE27E-595D-44F6-9DDC-F4D2AB5913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992" y="-1"/>
            <a:ext cx="5157008" cy="6858000"/>
          </a:xfrm>
          <a:custGeom>
            <a:avLst/>
            <a:gdLst>
              <a:gd name="connsiteX0" fmla="*/ 0 w 4286250"/>
              <a:gd name="connsiteY0" fmla="*/ 0 h 6858000"/>
              <a:gd name="connsiteX1" fmla="*/ 4286250 w 4286250"/>
              <a:gd name="connsiteY1" fmla="*/ 0 h 6858000"/>
              <a:gd name="connsiteX2" fmla="*/ 4286250 w 4286250"/>
              <a:gd name="connsiteY2" fmla="*/ 6858000 h 6858000"/>
              <a:gd name="connsiteX3" fmla="*/ 0 w 4286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6250" h="6858000">
                <a:moveTo>
                  <a:pt x="0" y="0"/>
                </a:moveTo>
                <a:lnTo>
                  <a:pt x="4286250" y="0"/>
                </a:lnTo>
                <a:lnTo>
                  <a:pt x="42862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5360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C45CA-083A-4E03-AC89-FF1F107B50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390900" cy="6858000"/>
          </a:xfrm>
          <a:custGeom>
            <a:avLst/>
            <a:gdLst>
              <a:gd name="connsiteX0" fmla="*/ 0 w 3390900"/>
              <a:gd name="connsiteY0" fmla="*/ 0 h 6858000"/>
              <a:gd name="connsiteX1" fmla="*/ 3390900 w 3390900"/>
              <a:gd name="connsiteY1" fmla="*/ 0 h 6858000"/>
              <a:gd name="connsiteX2" fmla="*/ 3390900 w 3390900"/>
              <a:gd name="connsiteY2" fmla="*/ 6858000 h 6858000"/>
              <a:gd name="connsiteX3" fmla="*/ 0 w 3390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6858000">
                <a:moveTo>
                  <a:pt x="0" y="0"/>
                </a:moveTo>
                <a:lnTo>
                  <a:pt x="3390900" y="0"/>
                </a:lnTo>
                <a:lnTo>
                  <a:pt x="33909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989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87E56B-9C6E-403A-9610-9D453EFD4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0649" y="0"/>
            <a:ext cx="6991350" cy="3429000"/>
          </a:xfrm>
          <a:custGeom>
            <a:avLst/>
            <a:gdLst>
              <a:gd name="connsiteX0" fmla="*/ 0 w 6991350"/>
              <a:gd name="connsiteY0" fmla="*/ 0 h 3429000"/>
              <a:gd name="connsiteX1" fmla="*/ 6991350 w 6991350"/>
              <a:gd name="connsiteY1" fmla="*/ 0 h 3429000"/>
              <a:gd name="connsiteX2" fmla="*/ 6991350 w 6991350"/>
              <a:gd name="connsiteY2" fmla="*/ 3429000 h 3429000"/>
              <a:gd name="connsiteX3" fmla="*/ 311174 w 6991350"/>
              <a:gd name="connsiteY3" fmla="*/ 3429000 h 3429000"/>
              <a:gd name="connsiteX4" fmla="*/ 0 w 6991350"/>
              <a:gd name="connsiteY4" fmla="*/ 3117826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1350" h="3429000">
                <a:moveTo>
                  <a:pt x="0" y="0"/>
                </a:moveTo>
                <a:lnTo>
                  <a:pt x="6991350" y="0"/>
                </a:lnTo>
                <a:lnTo>
                  <a:pt x="6991350" y="3429000"/>
                </a:lnTo>
                <a:lnTo>
                  <a:pt x="311174" y="3429000"/>
                </a:lnTo>
                <a:cubicBezTo>
                  <a:pt x="139317" y="3429000"/>
                  <a:pt x="0" y="3289683"/>
                  <a:pt x="0" y="3117826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0738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B77C55-9800-4324-9F47-0DF2BD0362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374114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D6DB07-F178-47C2-8A74-2940B7EA01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856387"/>
            <a:ext cx="1771650" cy="1771650"/>
          </a:xfrm>
          <a:custGeom>
            <a:avLst/>
            <a:gdLst>
              <a:gd name="connsiteX0" fmla="*/ 885825 w 1771650"/>
              <a:gd name="connsiteY0" fmla="*/ 0 h 1771650"/>
              <a:gd name="connsiteX1" fmla="*/ 1771650 w 1771650"/>
              <a:gd name="connsiteY1" fmla="*/ 885825 h 1771650"/>
              <a:gd name="connsiteX2" fmla="*/ 885825 w 1771650"/>
              <a:gd name="connsiteY2" fmla="*/ 1771650 h 1771650"/>
              <a:gd name="connsiteX3" fmla="*/ 0 w 1771650"/>
              <a:gd name="connsiteY3" fmla="*/ 885825 h 1771650"/>
              <a:gd name="connsiteX4" fmla="*/ 885825 w 177165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885825" y="0"/>
                </a:moveTo>
                <a:cubicBezTo>
                  <a:pt x="1375053" y="0"/>
                  <a:pt x="1771650" y="396597"/>
                  <a:pt x="1771650" y="885825"/>
                </a:cubicBez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24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C5EFED-E11F-45EA-98EF-210A1D986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37534" cy="6858000"/>
          </a:xfrm>
          <a:custGeom>
            <a:avLst/>
            <a:gdLst>
              <a:gd name="connsiteX0" fmla="*/ 0 w 5337534"/>
              <a:gd name="connsiteY0" fmla="*/ 0 h 6858000"/>
              <a:gd name="connsiteX1" fmla="*/ 3878225 w 5337534"/>
              <a:gd name="connsiteY1" fmla="*/ 0 h 6858000"/>
              <a:gd name="connsiteX2" fmla="*/ 3942630 w 5337534"/>
              <a:gd name="connsiteY2" fmla="*/ 61404 h 6858000"/>
              <a:gd name="connsiteX3" fmla="*/ 5337534 w 5337534"/>
              <a:gd name="connsiteY3" fmla="*/ 3429000 h 6858000"/>
              <a:gd name="connsiteX4" fmla="*/ 3942630 w 5337534"/>
              <a:gd name="connsiteY4" fmla="*/ 6796596 h 6858000"/>
              <a:gd name="connsiteX5" fmla="*/ 3878225 w 5337534"/>
              <a:gd name="connsiteY5" fmla="*/ 6858000 h 6858000"/>
              <a:gd name="connsiteX6" fmla="*/ 0 w 5337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7534" h="6858000">
                <a:moveTo>
                  <a:pt x="0" y="0"/>
                </a:moveTo>
                <a:lnTo>
                  <a:pt x="3878225" y="0"/>
                </a:lnTo>
                <a:lnTo>
                  <a:pt x="3942630" y="61404"/>
                </a:lnTo>
                <a:cubicBezTo>
                  <a:pt x="4804473" y="923247"/>
                  <a:pt x="5337534" y="2113872"/>
                  <a:pt x="5337534" y="3429000"/>
                </a:cubicBezTo>
                <a:cubicBezTo>
                  <a:pt x="5337534" y="4744128"/>
                  <a:pt x="4804473" y="5934753"/>
                  <a:pt x="3942630" y="6796596"/>
                </a:cubicBezTo>
                <a:lnTo>
                  <a:pt x="3878225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4658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294754-1E50-4D28-9150-D9DD36C7E2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0206" y="720169"/>
            <a:ext cx="2369724" cy="2369725"/>
          </a:xfrm>
          <a:custGeom>
            <a:avLst/>
            <a:gdLst>
              <a:gd name="connsiteX0" fmla="*/ 1184862 w 2369724"/>
              <a:gd name="connsiteY0" fmla="*/ 0 h 2369725"/>
              <a:gd name="connsiteX1" fmla="*/ 1403710 w 2369724"/>
              <a:gd name="connsiteY1" fmla="*/ 90650 h 2369725"/>
              <a:gd name="connsiteX2" fmla="*/ 2279074 w 2369724"/>
              <a:gd name="connsiteY2" fmla="*/ 966015 h 2369725"/>
              <a:gd name="connsiteX3" fmla="*/ 2279074 w 2369724"/>
              <a:gd name="connsiteY3" fmla="*/ 1403711 h 2369725"/>
              <a:gd name="connsiteX4" fmla="*/ 1403710 w 2369724"/>
              <a:gd name="connsiteY4" fmla="*/ 2279075 h 2369725"/>
              <a:gd name="connsiteX5" fmla="*/ 966014 w 2369724"/>
              <a:gd name="connsiteY5" fmla="*/ 2279075 h 2369725"/>
              <a:gd name="connsiteX6" fmla="*/ 90649 w 2369724"/>
              <a:gd name="connsiteY6" fmla="*/ 1403711 h 2369725"/>
              <a:gd name="connsiteX7" fmla="*/ 90649 w 2369724"/>
              <a:gd name="connsiteY7" fmla="*/ 966015 h 2369725"/>
              <a:gd name="connsiteX8" fmla="*/ 966014 w 2369724"/>
              <a:gd name="connsiteY8" fmla="*/ 90650 h 2369725"/>
              <a:gd name="connsiteX9" fmla="*/ 1184862 w 2369724"/>
              <a:gd name="connsiteY9" fmla="*/ 0 h 236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9724" h="2369725">
                <a:moveTo>
                  <a:pt x="1184862" y="0"/>
                </a:moveTo>
                <a:cubicBezTo>
                  <a:pt x="1264069" y="0"/>
                  <a:pt x="1343277" y="30217"/>
                  <a:pt x="1403710" y="90650"/>
                </a:cubicBezTo>
                <a:lnTo>
                  <a:pt x="2279074" y="966015"/>
                </a:lnTo>
                <a:cubicBezTo>
                  <a:pt x="2399941" y="1086881"/>
                  <a:pt x="2399941" y="1282844"/>
                  <a:pt x="2279074" y="1403711"/>
                </a:cubicBezTo>
                <a:lnTo>
                  <a:pt x="1403710" y="2279075"/>
                </a:lnTo>
                <a:cubicBezTo>
                  <a:pt x="1282843" y="2399942"/>
                  <a:pt x="1086880" y="2399942"/>
                  <a:pt x="966014" y="2279075"/>
                </a:cubicBezTo>
                <a:lnTo>
                  <a:pt x="90649" y="1403711"/>
                </a:lnTo>
                <a:cubicBezTo>
                  <a:pt x="-30217" y="1282844"/>
                  <a:pt x="-30217" y="1086881"/>
                  <a:pt x="90649" y="966015"/>
                </a:cubicBezTo>
                <a:lnTo>
                  <a:pt x="966014" y="90650"/>
                </a:lnTo>
                <a:cubicBezTo>
                  <a:pt x="1026447" y="30217"/>
                  <a:pt x="1105655" y="0"/>
                  <a:pt x="11848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C74FC8-061C-4DA0-AECC-2F1B232489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5876" y="3768107"/>
            <a:ext cx="2369724" cy="2369725"/>
          </a:xfrm>
          <a:custGeom>
            <a:avLst/>
            <a:gdLst>
              <a:gd name="connsiteX0" fmla="*/ 1184862 w 2369724"/>
              <a:gd name="connsiteY0" fmla="*/ 0 h 2369725"/>
              <a:gd name="connsiteX1" fmla="*/ 1403710 w 2369724"/>
              <a:gd name="connsiteY1" fmla="*/ 90650 h 2369725"/>
              <a:gd name="connsiteX2" fmla="*/ 2279074 w 2369724"/>
              <a:gd name="connsiteY2" fmla="*/ 966014 h 2369725"/>
              <a:gd name="connsiteX3" fmla="*/ 2279074 w 2369724"/>
              <a:gd name="connsiteY3" fmla="*/ 1403711 h 2369725"/>
              <a:gd name="connsiteX4" fmla="*/ 1403710 w 2369724"/>
              <a:gd name="connsiteY4" fmla="*/ 2279075 h 2369725"/>
              <a:gd name="connsiteX5" fmla="*/ 966014 w 2369724"/>
              <a:gd name="connsiteY5" fmla="*/ 2279075 h 2369725"/>
              <a:gd name="connsiteX6" fmla="*/ 90649 w 2369724"/>
              <a:gd name="connsiteY6" fmla="*/ 1403711 h 2369725"/>
              <a:gd name="connsiteX7" fmla="*/ 90649 w 2369724"/>
              <a:gd name="connsiteY7" fmla="*/ 966014 h 2369725"/>
              <a:gd name="connsiteX8" fmla="*/ 966014 w 2369724"/>
              <a:gd name="connsiteY8" fmla="*/ 90650 h 2369725"/>
              <a:gd name="connsiteX9" fmla="*/ 1184862 w 2369724"/>
              <a:gd name="connsiteY9" fmla="*/ 0 h 236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9724" h="2369725">
                <a:moveTo>
                  <a:pt x="1184862" y="0"/>
                </a:moveTo>
                <a:cubicBezTo>
                  <a:pt x="1264069" y="0"/>
                  <a:pt x="1343277" y="30217"/>
                  <a:pt x="1403710" y="90650"/>
                </a:cubicBezTo>
                <a:lnTo>
                  <a:pt x="2279074" y="966014"/>
                </a:lnTo>
                <a:cubicBezTo>
                  <a:pt x="2399941" y="1086881"/>
                  <a:pt x="2399941" y="1282844"/>
                  <a:pt x="2279074" y="1403711"/>
                </a:cubicBezTo>
                <a:lnTo>
                  <a:pt x="1403710" y="2279075"/>
                </a:lnTo>
                <a:cubicBezTo>
                  <a:pt x="1282843" y="2399942"/>
                  <a:pt x="1086880" y="2399942"/>
                  <a:pt x="966014" y="2279075"/>
                </a:cubicBezTo>
                <a:lnTo>
                  <a:pt x="90649" y="1403711"/>
                </a:lnTo>
                <a:cubicBezTo>
                  <a:pt x="-30217" y="1282844"/>
                  <a:pt x="-30217" y="1086881"/>
                  <a:pt x="90649" y="966014"/>
                </a:cubicBezTo>
                <a:lnTo>
                  <a:pt x="966014" y="90650"/>
                </a:lnTo>
                <a:cubicBezTo>
                  <a:pt x="1026447" y="30217"/>
                  <a:pt x="1105655" y="0"/>
                  <a:pt x="11848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597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03C40C-F677-4F65-9253-A555332027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2550" y="4019550"/>
            <a:ext cx="3901885" cy="2171700"/>
          </a:xfrm>
          <a:custGeom>
            <a:avLst/>
            <a:gdLst>
              <a:gd name="connsiteX0" fmla="*/ 170913 w 3901885"/>
              <a:gd name="connsiteY0" fmla="*/ 0 h 2171700"/>
              <a:gd name="connsiteX1" fmla="*/ 3730972 w 3901885"/>
              <a:gd name="connsiteY1" fmla="*/ 0 h 2171700"/>
              <a:gd name="connsiteX2" fmla="*/ 3901885 w 3901885"/>
              <a:gd name="connsiteY2" fmla="*/ 170913 h 2171700"/>
              <a:gd name="connsiteX3" fmla="*/ 3901885 w 3901885"/>
              <a:gd name="connsiteY3" fmla="*/ 2000787 h 2171700"/>
              <a:gd name="connsiteX4" fmla="*/ 3730972 w 3901885"/>
              <a:gd name="connsiteY4" fmla="*/ 2171700 h 2171700"/>
              <a:gd name="connsiteX5" fmla="*/ 170913 w 3901885"/>
              <a:gd name="connsiteY5" fmla="*/ 2171700 h 2171700"/>
              <a:gd name="connsiteX6" fmla="*/ 0 w 3901885"/>
              <a:gd name="connsiteY6" fmla="*/ 2000787 h 2171700"/>
              <a:gd name="connsiteX7" fmla="*/ 0 w 3901885"/>
              <a:gd name="connsiteY7" fmla="*/ 170913 h 2171700"/>
              <a:gd name="connsiteX8" fmla="*/ 170913 w 3901885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1885" h="2171700">
                <a:moveTo>
                  <a:pt x="170913" y="0"/>
                </a:moveTo>
                <a:lnTo>
                  <a:pt x="3730972" y="0"/>
                </a:lnTo>
                <a:cubicBezTo>
                  <a:pt x="3825365" y="0"/>
                  <a:pt x="3901885" y="76520"/>
                  <a:pt x="3901885" y="170913"/>
                </a:cubicBezTo>
                <a:lnTo>
                  <a:pt x="3901885" y="2000787"/>
                </a:lnTo>
                <a:cubicBezTo>
                  <a:pt x="3901885" y="2095180"/>
                  <a:pt x="3825365" y="2171700"/>
                  <a:pt x="3730972" y="2171700"/>
                </a:cubicBezTo>
                <a:lnTo>
                  <a:pt x="170913" y="2171700"/>
                </a:lnTo>
                <a:cubicBezTo>
                  <a:pt x="76520" y="2171700"/>
                  <a:pt x="0" y="2095180"/>
                  <a:pt x="0" y="2000787"/>
                </a:cubicBezTo>
                <a:lnTo>
                  <a:pt x="0" y="170913"/>
                </a:lnTo>
                <a:cubicBezTo>
                  <a:pt x="0" y="76520"/>
                  <a:pt x="76520" y="0"/>
                  <a:pt x="17091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E262C0-AF44-4DFA-A39F-28BBEC8F53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57987" y="1371963"/>
            <a:ext cx="2306448" cy="2445323"/>
          </a:xfrm>
          <a:custGeom>
            <a:avLst/>
            <a:gdLst>
              <a:gd name="connsiteX0" fmla="*/ 181517 w 2306448"/>
              <a:gd name="connsiteY0" fmla="*/ 0 h 2445323"/>
              <a:gd name="connsiteX1" fmla="*/ 2124931 w 2306448"/>
              <a:gd name="connsiteY1" fmla="*/ 0 h 2445323"/>
              <a:gd name="connsiteX2" fmla="*/ 2306448 w 2306448"/>
              <a:gd name="connsiteY2" fmla="*/ 181517 h 2445323"/>
              <a:gd name="connsiteX3" fmla="*/ 2306448 w 2306448"/>
              <a:gd name="connsiteY3" fmla="*/ 2263806 h 2445323"/>
              <a:gd name="connsiteX4" fmla="*/ 2124931 w 2306448"/>
              <a:gd name="connsiteY4" fmla="*/ 2445323 h 2445323"/>
              <a:gd name="connsiteX5" fmla="*/ 181517 w 2306448"/>
              <a:gd name="connsiteY5" fmla="*/ 2445323 h 2445323"/>
              <a:gd name="connsiteX6" fmla="*/ 0 w 2306448"/>
              <a:gd name="connsiteY6" fmla="*/ 2263806 h 2445323"/>
              <a:gd name="connsiteX7" fmla="*/ 0 w 2306448"/>
              <a:gd name="connsiteY7" fmla="*/ 181517 h 2445323"/>
              <a:gd name="connsiteX8" fmla="*/ 181517 w 2306448"/>
              <a:gd name="connsiteY8" fmla="*/ 0 h 244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448" h="2445323">
                <a:moveTo>
                  <a:pt x="181517" y="0"/>
                </a:moveTo>
                <a:lnTo>
                  <a:pt x="2124931" y="0"/>
                </a:lnTo>
                <a:cubicBezTo>
                  <a:pt x="2225180" y="0"/>
                  <a:pt x="2306448" y="81268"/>
                  <a:pt x="2306448" y="181517"/>
                </a:cubicBezTo>
                <a:lnTo>
                  <a:pt x="2306448" y="2263806"/>
                </a:lnTo>
                <a:cubicBezTo>
                  <a:pt x="2306448" y="2364055"/>
                  <a:pt x="2225180" y="2445323"/>
                  <a:pt x="2124931" y="2445323"/>
                </a:cubicBezTo>
                <a:lnTo>
                  <a:pt x="181517" y="2445323"/>
                </a:lnTo>
                <a:cubicBezTo>
                  <a:pt x="81268" y="2445323"/>
                  <a:pt x="0" y="2364055"/>
                  <a:pt x="0" y="2263806"/>
                </a:cubicBezTo>
                <a:lnTo>
                  <a:pt x="0" y="181517"/>
                </a:lnTo>
                <a:cubicBezTo>
                  <a:pt x="0" y="81268"/>
                  <a:pt x="81268" y="0"/>
                  <a:pt x="18151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2273D0E-8B77-4664-907E-AFBD88261E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75952" y="685800"/>
            <a:ext cx="2306448" cy="2445323"/>
          </a:xfrm>
          <a:custGeom>
            <a:avLst/>
            <a:gdLst>
              <a:gd name="connsiteX0" fmla="*/ 181517 w 2306448"/>
              <a:gd name="connsiteY0" fmla="*/ 0 h 2445323"/>
              <a:gd name="connsiteX1" fmla="*/ 2124931 w 2306448"/>
              <a:gd name="connsiteY1" fmla="*/ 0 h 2445323"/>
              <a:gd name="connsiteX2" fmla="*/ 2306448 w 2306448"/>
              <a:gd name="connsiteY2" fmla="*/ 181517 h 2445323"/>
              <a:gd name="connsiteX3" fmla="*/ 2306448 w 2306448"/>
              <a:gd name="connsiteY3" fmla="*/ 2263806 h 2445323"/>
              <a:gd name="connsiteX4" fmla="*/ 2124931 w 2306448"/>
              <a:gd name="connsiteY4" fmla="*/ 2445323 h 2445323"/>
              <a:gd name="connsiteX5" fmla="*/ 181517 w 2306448"/>
              <a:gd name="connsiteY5" fmla="*/ 2445323 h 2445323"/>
              <a:gd name="connsiteX6" fmla="*/ 0 w 2306448"/>
              <a:gd name="connsiteY6" fmla="*/ 2263806 h 2445323"/>
              <a:gd name="connsiteX7" fmla="*/ 0 w 2306448"/>
              <a:gd name="connsiteY7" fmla="*/ 181517 h 2445323"/>
              <a:gd name="connsiteX8" fmla="*/ 181517 w 2306448"/>
              <a:gd name="connsiteY8" fmla="*/ 0 h 244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448" h="2445323">
                <a:moveTo>
                  <a:pt x="181517" y="0"/>
                </a:moveTo>
                <a:lnTo>
                  <a:pt x="2124931" y="0"/>
                </a:lnTo>
                <a:cubicBezTo>
                  <a:pt x="2225180" y="0"/>
                  <a:pt x="2306448" y="81268"/>
                  <a:pt x="2306448" y="181517"/>
                </a:cubicBezTo>
                <a:lnTo>
                  <a:pt x="2306448" y="2263806"/>
                </a:lnTo>
                <a:cubicBezTo>
                  <a:pt x="2306448" y="2364055"/>
                  <a:pt x="2225180" y="2445323"/>
                  <a:pt x="2124931" y="2445323"/>
                </a:cubicBezTo>
                <a:lnTo>
                  <a:pt x="181517" y="2445323"/>
                </a:lnTo>
                <a:cubicBezTo>
                  <a:pt x="81268" y="2445323"/>
                  <a:pt x="0" y="2364055"/>
                  <a:pt x="0" y="2263806"/>
                </a:cubicBezTo>
                <a:lnTo>
                  <a:pt x="0" y="181517"/>
                </a:lnTo>
                <a:cubicBezTo>
                  <a:pt x="0" y="81268"/>
                  <a:pt x="81268" y="0"/>
                  <a:pt x="18151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774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AD0857-5553-4F62-85F3-52822C90F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0040" y="1600200"/>
            <a:ext cx="4102510" cy="5257801"/>
          </a:xfrm>
          <a:custGeom>
            <a:avLst/>
            <a:gdLst>
              <a:gd name="connsiteX0" fmla="*/ 284854 w 3657600"/>
              <a:gd name="connsiteY0" fmla="*/ 0 h 4352925"/>
              <a:gd name="connsiteX1" fmla="*/ 3372746 w 3657600"/>
              <a:gd name="connsiteY1" fmla="*/ 0 h 4352925"/>
              <a:gd name="connsiteX2" fmla="*/ 3657600 w 3657600"/>
              <a:gd name="connsiteY2" fmla="*/ 284854 h 4352925"/>
              <a:gd name="connsiteX3" fmla="*/ 3657600 w 3657600"/>
              <a:gd name="connsiteY3" fmla="*/ 4352925 h 4352925"/>
              <a:gd name="connsiteX4" fmla="*/ 0 w 3657600"/>
              <a:gd name="connsiteY4" fmla="*/ 4352925 h 4352925"/>
              <a:gd name="connsiteX5" fmla="*/ 0 w 3657600"/>
              <a:gd name="connsiteY5" fmla="*/ 284854 h 4352925"/>
              <a:gd name="connsiteX6" fmla="*/ 284854 w 3657600"/>
              <a:gd name="connsiteY6" fmla="*/ 0 h 435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4352925">
                <a:moveTo>
                  <a:pt x="284854" y="0"/>
                </a:moveTo>
                <a:lnTo>
                  <a:pt x="3372746" y="0"/>
                </a:lnTo>
                <a:cubicBezTo>
                  <a:pt x="3530067" y="0"/>
                  <a:pt x="3657600" y="127533"/>
                  <a:pt x="3657600" y="284854"/>
                </a:cubicBezTo>
                <a:lnTo>
                  <a:pt x="3657600" y="4352925"/>
                </a:lnTo>
                <a:lnTo>
                  <a:pt x="0" y="4352925"/>
                </a:lnTo>
                <a:lnTo>
                  <a:pt x="0" y="284854"/>
                </a:lnTo>
                <a:cubicBezTo>
                  <a:pt x="0" y="127533"/>
                  <a:pt x="127533" y="0"/>
                  <a:pt x="28485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9282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E5D624-7AE3-45A0-9C5B-9456745A00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700" y="-1"/>
            <a:ext cx="4514850" cy="6858000"/>
          </a:xfrm>
          <a:custGeom>
            <a:avLst/>
            <a:gdLst>
              <a:gd name="connsiteX0" fmla="*/ 0 w 4514850"/>
              <a:gd name="connsiteY0" fmla="*/ 0 h 6858000"/>
              <a:gd name="connsiteX1" fmla="*/ 4514850 w 4514850"/>
              <a:gd name="connsiteY1" fmla="*/ 0 h 6858000"/>
              <a:gd name="connsiteX2" fmla="*/ 4514850 w 4514850"/>
              <a:gd name="connsiteY2" fmla="*/ 6858000 h 6858000"/>
              <a:gd name="connsiteX3" fmla="*/ 0 w 4514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6858000">
                <a:moveTo>
                  <a:pt x="0" y="0"/>
                </a:moveTo>
                <a:lnTo>
                  <a:pt x="4514850" y="0"/>
                </a:lnTo>
                <a:lnTo>
                  <a:pt x="45148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28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9B2013-7AC9-4E24-95DD-6739F7A9EC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6425" y="1726558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56FDC6-5C7E-43B5-9691-A95842B595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6425" y="4166946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9774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68B8CE-B680-4889-8384-6071421663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0345" y="644237"/>
            <a:ext cx="3719946" cy="4883728"/>
          </a:xfrm>
          <a:custGeom>
            <a:avLst/>
            <a:gdLst>
              <a:gd name="connsiteX0" fmla="*/ 183579 w 3719946"/>
              <a:gd name="connsiteY0" fmla="*/ 0 h 4883728"/>
              <a:gd name="connsiteX1" fmla="*/ 3536367 w 3719946"/>
              <a:gd name="connsiteY1" fmla="*/ 0 h 4883728"/>
              <a:gd name="connsiteX2" fmla="*/ 3719946 w 3719946"/>
              <a:gd name="connsiteY2" fmla="*/ 183579 h 4883728"/>
              <a:gd name="connsiteX3" fmla="*/ 3719946 w 3719946"/>
              <a:gd name="connsiteY3" fmla="*/ 4700149 h 4883728"/>
              <a:gd name="connsiteX4" fmla="*/ 3536367 w 3719946"/>
              <a:gd name="connsiteY4" fmla="*/ 4883728 h 4883728"/>
              <a:gd name="connsiteX5" fmla="*/ 183579 w 3719946"/>
              <a:gd name="connsiteY5" fmla="*/ 4883728 h 4883728"/>
              <a:gd name="connsiteX6" fmla="*/ 0 w 3719946"/>
              <a:gd name="connsiteY6" fmla="*/ 4700149 h 4883728"/>
              <a:gd name="connsiteX7" fmla="*/ 0 w 3719946"/>
              <a:gd name="connsiteY7" fmla="*/ 183579 h 4883728"/>
              <a:gd name="connsiteX8" fmla="*/ 183579 w 3719946"/>
              <a:gd name="connsiteY8" fmla="*/ 0 h 48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9946" h="4883728">
                <a:moveTo>
                  <a:pt x="183579" y="0"/>
                </a:moveTo>
                <a:lnTo>
                  <a:pt x="3536367" y="0"/>
                </a:lnTo>
                <a:cubicBezTo>
                  <a:pt x="3637755" y="0"/>
                  <a:pt x="3719946" y="82191"/>
                  <a:pt x="3719946" y="183579"/>
                </a:cubicBezTo>
                <a:lnTo>
                  <a:pt x="3719946" y="4700149"/>
                </a:lnTo>
                <a:cubicBezTo>
                  <a:pt x="3719946" y="4801537"/>
                  <a:pt x="3637755" y="4883728"/>
                  <a:pt x="3536367" y="4883728"/>
                </a:cubicBezTo>
                <a:lnTo>
                  <a:pt x="183579" y="4883728"/>
                </a:lnTo>
                <a:cubicBezTo>
                  <a:pt x="82191" y="4883728"/>
                  <a:pt x="0" y="4801537"/>
                  <a:pt x="0" y="4700149"/>
                </a:cubicBezTo>
                <a:lnTo>
                  <a:pt x="0" y="183579"/>
                </a:lnTo>
                <a:cubicBezTo>
                  <a:pt x="0" y="82191"/>
                  <a:pt x="82191" y="0"/>
                  <a:pt x="1835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4705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DA40B5-2A05-4E92-A969-E8D9E6A11B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7718" y="2359552"/>
            <a:ext cx="1083300" cy="1083300"/>
          </a:xfrm>
          <a:custGeom>
            <a:avLst/>
            <a:gdLst>
              <a:gd name="connsiteX0" fmla="*/ 541650 w 1083300"/>
              <a:gd name="connsiteY0" fmla="*/ 0 h 1083300"/>
              <a:gd name="connsiteX1" fmla="*/ 1083300 w 1083300"/>
              <a:gd name="connsiteY1" fmla="*/ 541650 h 1083300"/>
              <a:gd name="connsiteX2" fmla="*/ 541650 w 1083300"/>
              <a:gd name="connsiteY2" fmla="*/ 1083300 h 1083300"/>
              <a:gd name="connsiteX3" fmla="*/ 0 w 1083300"/>
              <a:gd name="connsiteY3" fmla="*/ 541650 h 1083300"/>
              <a:gd name="connsiteX4" fmla="*/ 541650 w 1083300"/>
              <a:gd name="connsiteY4" fmla="*/ 0 h 10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300" h="1083300">
                <a:moveTo>
                  <a:pt x="541650" y="0"/>
                </a:moveTo>
                <a:cubicBezTo>
                  <a:pt x="840795" y="0"/>
                  <a:pt x="1083300" y="242505"/>
                  <a:pt x="1083300" y="541650"/>
                </a:cubicBezTo>
                <a:cubicBezTo>
                  <a:pt x="1083300" y="840795"/>
                  <a:pt x="840795" y="1083300"/>
                  <a:pt x="541650" y="1083300"/>
                </a:cubicBezTo>
                <a:cubicBezTo>
                  <a:pt x="242505" y="1083300"/>
                  <a:pt x="0" y="840795"/>
                  <a:pt x="0" y="541650"/>
                </a:cubicBezTo>
                <a:cubicBezTo>
                  <a:pt x="0" y="242505"/>
                  <a:pt x="242505" y="0"/>
                  <a:pt x="54165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73348B6-435F-4055-8066-0FBB31AA49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72139" y="2359552"/>
            <a:ext cx="1083300" cy="1083300"/>
          </a:xfrm>
          <a:custGeom>
            <a:avLst/>
            <a:gdLst>
              <a:gd name="connsiteX0" fmla="*/ 541650 w 1083300"/>
              <a:gd name="connsiteY0" fmla="*/ 0 h 1083300"/>
              <a:gd name="connsiteX1" fmla="*/ 1083300 w 1083300"/>
              <a:gd name="connsiteY1" fmla="*/ 541650 h 1083300"/>
              <a:gd name="connsiteX2" fmla="*/ 541650 w 1083300"/>
              <a:gd name="connsiteY2" fmla="*/ 1083300 h 1083300"/>
              <a:gd name="connsiteX3" fmla="*/ 0 w 1083300"/>
              <a:gd name="connsiteY3" fmla="*/ 541650 h 1083300"/>
              <a:gd name="connsiteX4" fmla="*/ 541650 w 1083300"/>
              <a:gd name="connsiteY4" fmla="*/ 0 h 10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300" h="1083300">
                <a:moveTo>
                  <a:pt x="541650" y="0"/>
                </a:moveTo>
                <a:cubicBezTo>
                  <a:pt x="840795" y="0"/>
                  <a:pt x="1083300" y="242505"/>
                  <a:pt x="1083300" y="541650"/>
                </a:cubicBezTo>
                <a:cubicBezTo>
                  <a:pt x="1083300" y="840795"/>
                  <a:pt x="840795" y="1083300"/>
                  <a:pt x="541650" y="1083300"/>
                </a:cubicBezTo>
                <a:cubicBezTo>
                  <a:pt x="242505" y="1083300"/>
                  <a:pt x="0" y="840795"/>
                  <a:pt x="0" y="541650"/>
                </a:cubicBezTo>
                <a:cubicBezTo>
                  <a:pt x="0" y="242505"/>
                  <a:pt x="242505" y="0"/>
                  <a:pt x="54165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6C9EFC-D294-458C-87B1-A45F97E4B9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36562" y="2359551"/>
            <a:ext cx="1083300" cy="1083300"/>
          </a:xfrm>
          <a:custGeom>
            <a:avLst/>
            <a:gdLst>
              <a:gd name="connsiteX0" fmla="*/ 541650 w 1083300"/>
              <a:gd name="connsiteY0" fmla="*/ 0 h 1083300"/>
              <a:gd name="connsiteX1" fmla="*/ 1083300 w 1083300"/>
              <a:gd name="connsiteY1" fmla="*/ 541650 h 1083300"/>
              <a:gd name="connsiteX2" fmla="*/ 541650 w 1083300"/>
              <a:gd name="connsiteY2" fmla="*/ 1083300 h 1083300"/>
              <a:gd name="connsiteX3" fmla="*/ 0 w 1083300"/>
              <a:gd name="connsiteY3" fmla="*/ 541650 h 1083300"/>
              <a:gd name="connsiteX4" fmla="*/ 541650 w 1083300"/>
              <a:gd name="connsiteY4" fmla="*/ 0 h 10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300" h="1083300">
                <a:moveTo>
                  <a:pt x="541650" y="0"/>
                </a:moveTo>
                <a:cubicBezTo>
                  <a:pt x="840795" y="0"/>
                  <a:pt x="1083300" y="242505"/>
                  <a:pt x="1083300" y="541650"/>
                </a:cubicBezTo>
                <a:cubicBezTo>
                  <a:pt x="1083300" y="840795"/>
                  <a:pt x="840795" y="1083300"/>
                  <a:pt x="541650" y="1083300"/>
                </a:cubicBezTo>
                <a:cubicBezTo>
                  <a:pt x="242505" y="1083300"/>
                  <a:pt x="0" y="840795"/>
                  <a:pt x="0" y="541650"/>
                </a:cubicBezTo>
                <a:cubicBezTo>
                  <a:pt x="0" y="242505"/>
                  <a:pt x="242505" y="0"/>
                  <a:pt x="54165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D7F119F-DD86-49EA-87A7-B482C09890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983" y="2359552"/>
            <a:ext cx="1083300" cy="1083300"/>
          </a:xfrm>
          <a:custGeom>
            <a:avLst/>
            <a:gdLst>
              <a:gd name="connsiteX0" fmla="*/ 541650 w 1083300"/>
              <a:gd name="connsiteY0" fmla="*/ 0 h 1083300"/>
              <a:gd name="connsiteX1" fmla="*/ 1083300 w 1083300"/>
              <a:gd name="connsiteY1" fmla="*/ 541650 h 1083300"/>
              <a:gd name="connsiteX2" fmla="*/ 541650 w 1083300"/>
              <a:gd name="connsiteY2" fmla="*/ 1083300 h 1083300"/>
              <a:gd name="connsiteX3" fmla="*/ 0 w 1083300"/>
              <a:gd name="connsiteY3" fmla="*/ 541650 h 1083300"/>
              <a:gd name="connsiteX4" fmla="*/ 541650 w 1083300"/>
              <a:gd name="connsiteY4" fmla="*/ 0 h 10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300" h="1083300">
                <a:moveTo>
                  <a:pt x="541650" y="0"/>
                </a:moveTo>
                <a:cubicBezTo>
                  <a:pt x="840795" y="0"/>
                  <a:pt x="1083300" y="242505"/>
                  <a:pt x="1083300" y="541650"/>
                </a:cubicBezTo>
                <a:cubicBezTo>
                  <a:pt x="1083300" y="840795"/>
                  <a:pt x="840795" y="1083300"/>
                  <a:pt x="541650" y="1083300"/>
                </a:cubicBezTo>
                <a:cubicBezTo>
                  <a:pt x="242505" y="1083300"/>
                  <a:pt x="0" y="840795"/>
                  <a:pt x="0" y="541650"/>
                </a:cubicBezTo>
                <a:cubicBezTo>
                  <a:pt x="0" y="242505"/>
                  <a:pt x="242505" y="0"/>
                  <a:pt x="54165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1467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929F3D-0FFF-4C3C-BFE0-4D1611E973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866900"/>
            <a:ext cx="12192000" cy="2876551"/>
          </a:xfrm>
          <a:custGeom>
            <a:avLst/>
            <a:gdLst>
              <a:gd name="connsiteX0" fmla="*/ 0 w 12192000"/>
              <a:gd name="connsiteY0" fmla="*/ 0 h 2876551"/>
              <a:gd name="connsiteX1" fmla="*/ 12192000 w 12192000"/>
              <a:gd name="connsiteY1" fmla="*/ 0 h 2876551"/>
              <a:gd name="connsiteX2" fmla="*/ 12192000 w 12192000"/>
              <a:gd name="connsiteY2" fmla="*/ 2876551 h 2876551"/>
              <a:gd name="connsiteX3" fmla="*/ 0 w 12192000"/>
              <a:gd name="connsiteY3" fmla="*/ 2876551 h 28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76551">
                <a:moveTo>
                  <a:pt x="0" y="0"/>
                </a:moveTo>
                <a:lnTo>
                  <a:pt x="12192000" y="0"/>
                </a:lnTo>
                <a:lnTo>
                  <a:pt x="12192000" y="2876551"/>
                </a:lnTo>
                <a:lnTo>
                  <a:pt x="0" y="287655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3172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0BE6999-662C-454C-9BE4-20C2E40981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81150"/>
            <a:ext cx="4591050" cy="5276850"/>
          </a:xfrm>
          <a:custGeom>
            <a:avLst/>
            <a:gdLst>
              <a:gd name="connsiteX0" fmla="*/ 294332 w 4591050"/>
              <a:gd name="connsiteY0" fmla="*/ 0 h 5276850"/>
              <a:gd name="connsiteX1" fmla="*/ 4296718 w 4591050"/>
              <a:gd name="connsiteY1" fmla="*/ 0 h 5276850"/>
              <a:gd name="connsiteX2" fmla="*/ 4591050 w 4591050"/>
              <a:gd name="connsiteY2" fmla="*/ 276013 h 5276850"/>
              <a:gd name="connsiteX3" fmla="*/ 4591050 w 4591050"/>
              <a:gd name="connsiteY3" fmla="*/ 5276850 h 5276850"/>
              <a:gd name="connsiteX4" fmla="*/ 0 w 4591050"/>
              <a:gd name="connsiteY4" fmla="*/ 5276850 h 5276850"/>
              <a:gd name="connsiteX5" fmla="*/ 0 w 4591050"/>
              <a:gd name="connsiteY5" fmla="*/ 276013 h 5276850"/>
              <a:gd name="connsiteX6" fmla="*/ 294332 w 4591050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1050" h="5276850">
                <a:moveTo>
                  <a:pt x="294332" y="0"/>
                </a:moveTo>
                <a:lnTo>
                  <a:pt x="4296718" y="0"/>
                </a:lnTo>
                <a:cubicBezTo>
                  <a:pt x="4459273" y="0"/>
                  <a:pt x="4591050" y="123575"/>
                  <a:pt x="4591050" y="276013"/>
                </a:cubicBezTo>
                <a:lnTo>
                  <a:pt x="4591050" y="5276850"/>
                </a:lnTo>
                <a:lnTo>
                  <a:pt x="0" y="5276850"/>
                </a:lnTo>
                <a:lnTo>
                  <a:pt x="0" y="276013"/>
                </a:lnTo>
                <a:cubicBezTo>
                  <a:pt x="0" y="123575"/>
                  <a:pt x="131777" y="0"/>
                  <a:pt x="29433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1591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C72CDDC-4C43-4634-8F1C-D3659F699F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5050" y="3429000"/>
            <a:ext cx="6076950" cy="3429000"/>
          </a:xfrm>
          <a:custGeom>
            <a:avLst/>
            <a:gdLst>
              <a:gd name="connsiteX0" fmla="*/ 337167 w 6076950"/>
              <a:gd name="connsiteY0" fmla="*/ 0 h 3429000"/>
              <a:gd name="connsiteX1" fmla="*/ 6076950 w 6076950"/>
              <a:gd name="connsiteY1" fmla="*/ 0 h 3429000"/>
              <a:gd name="connsiteX2" fmla="*/ 6076950 w 6076950"/>
              <a:gd name="connsiteY2" fmla="*/ 3429000 h 3429000"/>
              <a:gd name="connsiteX3" fmla="*/ 0 w 6076950"/>
              <a:gd name="connsiteY3" fmla="*/ 3429000 h 3429000"/>
              <a:gd name="connsiteX4" fmla="*/ 0 w 6076950"/>
              <a:gd name="connsiteY4" fmla="*/ 337167 h 3429000"/>
              <a:gd name="connsiteX5" fmla="*/ 337167 w 607695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6950" h="3429000">
                <a:moveTo>
                  <a:pt x="337167" y="0"/>
                </a:moveTo>
                <a:lnTo>
                  <a:pt x="6076950" y="0"/>
                </a:lnTo>
                <a:lnTo>
                  <a:pt x="6076950" y="3429000"/>
                </a:lnTo>
                <a:lnTo>
                  <a:pt x="0" y="3429000"/>
                </a:lnTo>
                <a:lnTo>
                  <a:pt x="0" y="337167"/>
                </a:lnTo>
                <a:cubicBezTo>
                  <a:pt x="0" y="150955"/>
                  <a:pt x="150955" y="0"/>
                  <a:pt x="33716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37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68E42-940A-499D-A0D6-7B8D710D9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5861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AD7A7B-6CA1-491F-96C1-A1BF76FC0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606" y="928938"/>
            <a:ext cx="5000122" cy="5000123"/>
          </a:xfrm>
          <a:custGeom>
            <a:avLst/>
            <a:gdLst>
              <a:gd name="connsiteX0" fmla="*/ 2500061 w 5000122"/>
              <a:gd name="connsiteY0" fmla="*/ 0 h 5000123"/>
              <a:gd name="connsiteX1" fmla="*/ 2961830 w 5000122"/>
              <a:gd name="connsiteY1" fmla="*/ 191271 h 5000123"/>
              <a:gd name="connsiteX2" fmla="*/ 4808851 w 5000122"/>
              <a:gd name="connsiteY2" fmla="*/ 2038292 h 5000123"/>
              <a:gd name="connsiteX3" fmla="*/ 4808851 w 5000122"/>
              <a:gd name="connsiteY3" fmla="*/ 2961831 h 5000123"/>
              <a:gd name="connsiteX4" fmla="*/ 2961830 w 5000122"/>
              <a:gd name="connsiteY4" fmla="*/ 4808852 h 5000123"/>
              <a:gd name="connsiteX5" fmla="*/ 2038291 w 5000122"/>
              <a:gd name="connsiteY5" fmla="*/ 4808852 h 5000123"/>
              <a:gd name="connsiteX6" fmla="*/ 191270 w 5000122"/>
              <a:gd name="connsiteY6" fmla="*/ 2961831 h 5000123"/>
              <a:gd name="connsiteX7" fmla="*/ 191270 w 5000122"/>
              <a:gd name="connsiteY7" fmla="*/ 2038292 h 5000123"/>
              <a:gd name="connsiteX8" fmla="*/ 2038291 w 5000122"/>
              <a:gd name="connsiteY8" fmla="*/ 191271 h 5000123"/>
              <a:gd name="connsiteX9" fmla="*/ 2500061 w 5000122"/>
              <a:gd name="connsiteY9" fmla="*/ 0 h 50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00122" h="5000123">
                <a:moveTo>
                  <a:pt x="2500061" y="0"/>
                </a:moveTo>
                <a:cubicBezTo>
                  <a:pt x="2667189" y="0"/>
                  <a:pt x="2834316" y="63757"/>
                  <a:pt x="2961830" y="191271"/>
                </a:cubicBezTo>
                <a:lnTo>
                  <a:pt x="4808851" y="2038292"/>
                </a:lnTo>
                <a:cubicBezTo>
                  <a:pt x="5063880" y="2293321"/>
                  <a:pt x="5063880" y="2706802"/>
                  <a:pt x="4808851" y="2961831"/>
                </a:cubicBezTo>
                <a:lnTo>
                  <a:pt x="2961830" y="4808852"/>
                </a:lnTo>
                <a:cubicBezTo>
                  <a:pt x="2706801" y="5063881"/>
                  <a:pt x="2293320" y="5063881"/>
                  <a:pt x="2038291" y="4808852"/>
                </a:cubicBezTo>
                <a:lnTo>
                  <a:pt x="191270" y="2961831"/>
                </a:lnTo>
                <a:cubicBezTo>
                  <a:pt x="-63757" y="2706802"/>
                  <a:pt x="-63757" y="2293321"/>
                  <a:pt x="191270" y="2038292"/>
                </a:cubicBezTo>
                <a:lnTo>
                  <a:pt x="2038291" y="191271"/>
                </a:lnTo>
                <a:cubicBezTo>
                  <a:pt x="2165806" y="63757"/>
                  <a:pt x="2332934" y="0"/>
                  <a:pt x="25000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2075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D8687F-6656-40EF-9A2D-3B3347030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2549" y="-1"/>
            <a:ext cx="3238500" cy="6858000"/>
          </a:xfrm>
          <a:custGeom>
            <a:avLst/>
            <a:gdLst>
              <a:gd name="connsiteX0" fmla="*/ 0 w 3238500"/>
              <a:gd name="connsiteY0" fmla="*/ 0 h 6858000"/>
              <a:gd name="connsiteX1" fmla="*/ 3238500 w 3238500"/>
              <a:gd name="connsiteY1" fmla="*/ 0 h 6858000"/>
              <a:gd name="connsiteX2" fmla="*/ 3238500 w 3238500"/>
              <a:gd name="connsiteY2" fmla="*/ 6858000 h 6858000"/>
              <a:gd name="connsiteX3" fmla="*/ 0 w 3238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6858000">
                <a:moveTo>
                  <a:pt x="0" y="0"/>
                </a:moveTo>
                <a:lnTo>
                  <a:pt x="3238500" y="0"/>
                </a:lnTo>
                <a:lnTo>
                  <a:pt x="32385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4440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37BCC4-4087-4158-8933-E305ECA82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81074"/>
            <a:ext cx="6096000" cy="4895850"/>
          </a:xfrm>
          <a:custGeom>
            <a:avLst/>
            <a:gdLst>
              <a:gd name="connsiteX0" fmla="*/ 0 w 6096000"/>
              <a:gd name="connsiteY0" fmla="*/ 0 h 4895850"/>
              <a:gd name="connsiteX1" fmla="*/ 5718138 w 6096000"/>
              <a:gd name="connsiteY1" fmla="*/ 0 h 4895850"/>
              <a:gd name="connsiteX2" fmla="*/ 6096000 w 6096000"/>
              <a:gd name="connsiteY2" fmla="*/ 377862 h 4895850"/>
              <a:gd name="connsiteX3" fmla="*/ 6096000 w 6096000"/>
              <a:gd name="connsiteY3" fmla="*/ 1666875 h 4895850"/>
              <a:gd name="connsiteX4" fmla="*/ 6096000 w 6096000"/>
              <a:gd name="connsiteY4" fmla="*/ 4517988 h 4895850"/>
              <a:gd name="connsiteX5" fmla="*/ 6096000 w 6096000"/>
              <a:gd name="connsiteY5" fmla="*/ 4895850 h 4895850"/>
              <a:gd name="connsiteX6" fmla="*/ 5718138 w 6096000"/>
              <a:gd name="connsiteY6" fmla="*/ 4895850 h 4895850"/>
              <a:gd name="connsiteX7" fmla="*/ 228600 w 6096000"/>
              <a:gd name="connsiteY7" fmla="*/ 4895850 h 4895850"/>
              <a:gd name="connsiteX8" fmla="*/ 0 w 6096000"/>
              <a:gd name="connsiteY8" fmla="*/ 4895850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4895850">
                <a:moveTo>
                  <a:pt x="0" y="0"/>
                </a:moveTo>
                <a:lnTo>
                  <a:pt x="5718138" y="0"/>
                </a:lnTo>
                <a:cubicBezTo>
                  <a:pt x="5926825" y="0"/>
                  <a:pt x="6096000" y="169175"/>
                  <a:pt x="6096000" y="377862"/>
                </a:cubicBezTo>
                <a:lnTo>
                  <a:pt x="6096000" y="1666875"/>
                </a:lnTo>
                <a:lnTo>
                  <a:pt x="6096000" y="4517988"/>
                </a:lnTo>
                <a:lnTo>
                  <a:pt x="6096000" y="4895850"/>
                </a:lnTo>
                <a:lnTo>
                  <a:pt x="5718138" y="4895850"/>
                </a:lnTo>
                <a:lnTo>
                  <a:pt x="228600" y="4895850"/>
                </a:lnTo>
                <a:lnTo>
                  <a:pt x="0" y="48958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2172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50F1DF-8BDC-4174-8D0B-FEA27B9AA3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524500" cy="5314950"/>
          </a:xfrm>
          <a:custGeom>
            <a:avLst/>
            <a:gdLst>
              <a:gd name="connsiteX0" fmla="*/ 0 w 5524500"/>
              <a:gd name="connsiteY0" fmla="*/ 0 h 5314950"/>
              <a:gd name="connsiteX1" fmla="*/ 5524500 w 5524500"/>
              <a:gd name="connsiteY1" fmla="*/ 0 h 5314950"/>
              <a:gd name="connsiteX2" fmla="*/ 5524500 w 5524500"/>
              <a:gd name="connsiteY2" fmla="*/ 4889453 h 5314950"/>
              <a:gd name="connsiteX3" fmla="*/ 5099003 w 5524500"/>
              <a:gd name="connsiteY3" fmla="*/ 5314950 h 5314950"/>
              <a:gd name="connsiteX4" fmla="*/ 425497 w 5524500"/>
              <a:gd name="connsiteY4" fmla="*/ 5314950 h 5314950"/>
              <a:gd name="connsiteX5" fmla="*/ 0 w 5524500"/>
              <a:gd name="connsiteY5" fmla="*/ 4889453 h 531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0" h="5314950">
                <a:moveTo>
                  <a:pt x="0" y="0"/>
                </a:moveTo>
                <a:lnTo>
                  <a:pt x="5524500" y="0"/>
                </a:lnTo>
                <a:lnTo>
                  <a:pt x="5524500" y="4889453"/>
                </a:lnTo>
                <a:cubicBezTo>
                  <a:pt x="5524500" y="5124449"/>
                  <a:pt x="5333999" y="5314950"/>
                  <a:pt x="5099003" y="5314950"/>
                </a:cubicBezTo>
                <a:lnTo>
                  <a:pt x="425497" y="5314950"/>
                </a:lnTo>
                <a:cubicBezTo>
                  <a:pt x="190501" y="5314950"/>
                  <a:pt x="0" y="5124449"/>
                  <a:pt x="0" y="488945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5179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59995D-047D-4F31-A80B-D0D1991062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6095999" cy="5633483"/>
          </a:xfrm>
          <a:custGeom>
            <a:avLst/>
            <a:gdLst>
              <a:gd name="connsiteX0" fmla="*/ 0 w 6095999"/>
              <a:gd name="connsiteY0" fmla="*/ 0 h 5633483"/>
              <a:gd name="connsiteX1" fmla="*/ 3357089 w 6095999"/>
              <a:gd name="connsiteY1" fmla="*/ 0 h 5633483"/>
              <a:gd name="connsiteX2" fmla="*/ 4901799 w 6095999"/>
              <a:gd name="connsiteY2" fmla="*/ 959312 h 5633483"/>
              <a:gd name="connsiteX3" fmla="*/ 5715358 w 6095999"/>
              <a:gd name="connsiteY3" fmla="*/ 4439284 h 5633483"/>
              <a:gd name="connsiteX4" fmla="*/ 5715357 w 6095999"/>
              <a:gd name="connsiteY4" fmla="*/ 4439283 h 5633483"/>
              <a:gd name="connsiteX5" fmla="*/ 2235386 w 6095999"/>
              <a:gd name="connsiteY5" fmla="*/ 5252842 h 5633483"/>
              <a:gd name="connsiteX6" fmla="*/ 0 w 6095999"/>
              <a:gd name="connsiteY6" fmla="*/ 3864600 h 56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5633483">
                <a:moveTo>
                  <a:pt x="0" y="0"/>
                </a:moveTo>
                <a:lnTo>
                  <a:pt x="3357089" y="0"/>
                </a:lnTo>
                <a:lnTo>
                  <a:pt x="4901799" y="959312"/>
                </a:lnTo>
                <a:cubicBezTo>
                  <a:pt x="6087425" y="1695622"/>
                  <a:pt x="6451668" y="3253657"/>
                  <a:pt x="5715358" y="4439284"/>
                </a:cubicBezTo>
                <a:lnTo>
                  <a:pt x="5715357" y="4439283"/>
                </a:lnTo>
                <a:cubicBezTo>
                  <a:pt x="4979048" y="5624909"/>
                  <a:pt x="3421012" y="5989152"/>
                  <a:pt x="2235386" y="5252842"/>
                </a:cubicBezTo>
                <a:lnTo>
                  <a:pt x="0" y="3864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584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0AC112-EAC8-4162-81FD-3A158D92B8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05474" y="0"/>
            <a:ext cx="2486526" cy="6858000"/>
          </a:xfrm>
          <a:custGeom>
            <a:avLst/>
            <a:gdLst>
              <a:gd name="connsiteX0" fmla="*/ 0 w 2486526"/>
              <a:gd name="connsiteY0" fmla="*/ 0 h 6858000"/>
              <a:gd name="connsiteX1" fmla="*/ 2486526 w 2486526"/>
              <a:gd name="connsiteY1" fmla="*/ 0 h 6858000"/>
              <a:gd name="connsiteX2" fmla="*/ 2486526 w 2486526"/>
              <a:gd name="connsiteY2" fmla="*/ 6858000 h 6858000"/>
              <a:gd name="connsiteX3" fmla="*/ 0 w 24865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526" h="6858000">
                <a:moveTo>
                  <a:pt x="0" y="0"/>
                </a:moveTo>
                <a:lnTo>
                  <a:pt x="2486526" y="0"/>
                </a:lnTo>
                <a:lnTo>
                  <a:pt x="248652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19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4733D6-508E-488F-9065-AD4FC1672C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4551" y="0"/>
            <a:ext cx="6267450" cy="5633505"/>
          </a:xfrm>
          <a:custGeom>
            <a:avLst/>
            <a:gdLst>
              <a:gd name="connsiteX0" fmla="*/ 198673 w 6267450"/>
              <a:gd name="connsiteY0" fmla="*/ 0 h 5633505"/>
              <a:gd name="connsiteX1" fmla="*/ 6267450 w 6267450"/>
              <a:gd name="connsiteY1" fmla="*/ 0 h 5633505"/>
              <a:gd name="connsiteX2" fmla="*/ 6267450 w 6267450"/>
              <a:gd name="connsiteY2" fmla="*/ 5177896 h 5633505"/>
              <a:gd name="connsiteX3" fmla="*/ 6212233 w 6267450"/>
              <a:gd name="connsiteY3" fmla="*/ 5206176 h 5633505"/>
              <a:gd name="connsiteX4" fmla="*/ 4333487 w 6267450"/>
              <a:gd name="connsiteY4" fmla="*/ 5633505 h 5633505"/>
              <a:gd name="connsiteX5" fmla="*/ 0 w 6267450"/>
              <a:gd name="connsiteY5" fmla="*/ 1300018 h 5633505"/>
              <a:gd name="connsiteX6" fmla="*/ 194825 w 6267450"/>
              <a:gd name="connsiteY6" fmla="*/ 11371 h 563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450" h="5633505">
                <a:moveTo>
                  <a:pt x="198673" y="0"/>
                </a:moveTo>
                <a:lnTo>
                  <a:pt x="6267450" y="0"/>
                </a:lnTo>
                <a:lnTo>
                  <a:pt x="6267450" y="5177896"/>
                </a:lnTo>
                <a:lnTo>
                  <a:pt x="6212233" y="5206176"/>
                </a:lnTo>
                <a:cubicBezTo>
                  <a:pt x="5643884" y="5480035"/>
                  <a:pt x="5006608" y="5633505"/>
                  <a:pt x="4333487" y="5633505"/>
                </a:cubicBezTo>
                <a:cubicBezTo>
                  <a:pt x="1940168" y="5633505"/>
                  <a:pt x="0" y="3693337"/>
                  <a:pt x="0" y="1300018"/>
                </a:cubicBezTo>
                <a:cubicBezTo>
                  <a:pt x="0" y="851271"/>
                  <a:pt x="68210" y="418454"/>
                  <a:pt x="194825" y="1137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555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BD4897-779C-49BF-9B0B-F8D5DBF0C8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87890" y="3640654"/>
            <a:ext cx="7904111" cy="3217346"/>
          </a:xfrm>
          <a:custGeom>
            <a:avLst/>
            <a:gdLst>
              <a:gd name="connsiteX0" fmla="*/ 231807 w 7904111"/>
              <a:gd name="connsiteY0" fmla="*/ 0 h 3217346"/>
              <a:gd name="connsiteX1" fmla="*/ 7904111 w 7904111"/>
              <a:gd name="connsiteY1" fmla="*/ 0 h 3217346"/>
              <a:gd name="connsiteX2" fmla="*/ 7904111 w 7904111"/>
              <a:gd name="connsiteY2" fmla="*/ 3217346 h 3217346"/>
              <a:gd name="connsiteX3" fmla="*/ 0 w 7904111"/>
              <a:gd name="connsiteY3" fmla="*/ 3217346 h 3217346"/>
              <a:gd name="connsiteX4" fmla="*/ 0 w 7904111"/>
              <a:gd name="connsiteY4" fmla="*/ 257564 h 3217346"/>
              <a:gd name="connsiteX5" fmla="*/ 231807 w 7904111"/>
              <a:gd name="connsiteY5" fmla="*/ 0 h 321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4111" h="3217346">
                <a:moveTo>
                  <a:pt x="231807" y="0"/>
                </a:moveTo>
                <a:lnTo>
                  <a:pt x="7904111" y="0"/>
                </a:lnTo>
                <a:lnTo>
                  <a:pt x="7904111" y="3217346"/>
                </a:lnTo>
                <a:lnTo>
                  <a:pt x="0" y="3217346"/>
                </a:lnTo>
                <a:lnTo>
                  <a:pt x="0" y="257564"/>
                </a:lnTo>
                <a:cubicBezTo>
                  <a:pt x="0" y="115316"/>
                  <a:pt x="103783" y="0"/>
                  <a:pt x="23180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38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29419B-4E91-499C-AE7A-F6A2E79DC5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975" y="3676649"/>
            <a:ext cx="1924050" cy="1924050"/>
          </a:xfrm>
          <a:custGeom>
            <a:avLst/>
            <a:gdLst>
              <a:gd name="connsiteX0" fmla="*/ 962025 w 1924050"/>
              <a:gd name="connsiteY0" fmla="*/ 0 h 1924050"/>
              <a:gd name="connsiteX1" fmla="*/ 1924050 w 1924050"/>
              <a:gd name="connsiteY1" fmla="*/ 962025 h 1924050"/>
              <a:gd name="connsiteX2" fmla="*/ 962025 w 1924050"/>
              <a:gd name="connsiteY2" fmla="*/ 1924050 h 1924050"/>
              <a:gd name="connsiteX3" fmla="*/ 0 w 1924050"/>
              <a:gd name="connsiteY3" fmla="*/ 962025 h 1924050"/>
              <a:gd name="connsiteX4" fmla="*/ 962025 w 1924050"/>
              <a:gd name="connsiteY4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1924050">
                <a:moveTo>
                  <a:pt x="962025" y="0"/>
                </a:moveTo>
                <a:cubicBezTo>
                  <a:pt x="1493337" y="0"/>
                  <a:pt x="1924050" y="430713"/>
                  <a:pt x="1924050" y="962025"/>
                </a:cubicBezTo>
                <a:cubicBezTo>
                  <a:pt x="1924050" y="1493337"/>
                  <a:pt x="1493337" y="1924050"/>
                  <a:pt x="962025" y="1924050"/>
                </a:cubicBezTo>
                <a:cubicBezTo>
                  <a:pt x="430713" y="1924050"/>
                  <a:pt x="0" y="1493337"/>
                  <a:pt x="0" y="962025"/>
                </a:cubicBezTo>
                <a:cubicBezTo>
                  <a:pt x="0" y="430713"/>
                  <a:pt x="430713" y="0"/>
                  <a:pt x="9620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307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E78C41-EF00-4527-9210-AA55AA10F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0" y="1127126"/>
            <a:ext cx="1270000" cy="1269998"/>
          </a:xfrm>
          <a:custGeom>
            <a:avLst/>
            <a:gdLst>
              <a:gd name="connsiteX0" fmla="*/ 635000 w 1270000"/>
              <a:gd name="connsiteY0" fmla="*/ 0 h 1269998"/>
              <a:gd name="connsiteX1" fmla="*/ 1270000 w 1270000"/>
              <a:gd name="connsiteY1" fmla="*/ 634999 h 1269998"/>
              <a:gd name="connsiteX2" fmla="*/ 635000 w 1270000"/>
              <a:gd name="connsiteY2" fmla="*/ 1269998 h 1269998"/>
              <a:gd name="connsiteX3" fmla="*/ 0 w 1270000"/>
              <a:gd name="connsiteY3" fmla="*/ 634999 h 1269998"/>
              <a:gd name="connsiteX4" fmla="*/ 635000 w 1270000"/>
              <a:gd name="connsiteY4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1269998">
                <a:moveTo>
                  <a:pt x="635000" y="0"/>
                </a:moveTo>
                <a:cubicBezTo>
                  <a:pt x="985701" y="0"/>
                  <a:pt x="1270000" y="284299"/>
                  <a:pt x="1270000" y="634999"/>
                </a:cubicBezTo>
                <a:cubicBezTo>
                  <a:pt x="1270000" y="985699"/>
                  <a:pt x="985701" y="1269998"/>
                  <a:pt x="635000" y="1269998"/>
                </a:cubicBezTo>
                <a:cubicBezTo>
                  <a:pt x="284299" y="1269998"/>
                  <a:pt x="0" y="985699"/>
                  <a:pt x="0" y="634999"/>
                </a:cubicBezTo>
                <a:cubicBezTo>
                  <a:pt x="0" y="284299"/>
                  <a:pt x="284299" y="0"/>
                  <a:pt x="6350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D58759-38F0-4630-9936-C1582A4321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0999" y="4460874"/>
            <a:ext cx="1270000" cy="1269998"/>
          </a:xfrm>
          <a:custGeom>
            <a:avLst/>
            <a:gdLst>
              <a:gd name="connsiteX0" fmla="*/ 635000 w 1270000"/>
              <a:gd name="connsiteY0" fmla="*/ 0 h 1269998"/>
              <a:gd name="connsiteX1" fmla="*/ 1270000 w 1270000"/>
              <a:gd name="connsiteY1" fmla="*/ 634999 h 1269998"/>
              <a:gd name="connsiteX2" fmla="*/ 635000 w 1270000"/>
              <a:gd name="connsiteY2" fmla="*/ 1269998 h 1269998"/>
              <a:gd name="connsiteX3" fmla="*/ 0 w 1270000"/>
              <a:gd name="connsiteY3" fmla="*/ 634999 h 1269998"/>
              <a:gd name="connsiteX4" fmla="*/ 635000 w 1270000"/>
              <a:gd name="connsiteY4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1269998">
                <a:moveTo>
                  <a:pt x="635000" y="0"/>
                </a:moveTo>
                <a:cubicBezTo>
                  <a:pt x="985701" y="0"/>
                  <a:pt x="1270000" y="284299"/>
                  <a:pt x="1270000" y="634999"/>
                </a:cubicBezTo>
                <a:cubicBezTo>
                  <a:pt x="1270000" y="985699"/>
                  <a:pt x="985701" y="1269998"/>
                  <a:pt x="635000" y="1269998"/>
                </a:cubicBezTo>
                <a:cubicBezTo>
                  <a:pt x="284299" y="1269998"/>
                  <a:pt x="0" y="985699"/>
                  <a:pt x="0" y="634999"/>
                </a:cubicBezTo>
                <a:cubicBezTo>
                  <a:pt x="0" y="284299"/>
                  <a:pt x="284299" y="0"/>
                  <a:pt x="6350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01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BC856C-D32F-4EB8-9C22-FC9A5940D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974" y="2124075"/>
            <a:ext cx="1924050" cy="1924050"/>
          </a:xfrm>
          <a:custGeom>
            <a:avLst/>
            <a:gdLst>
              <a:gd name="connsiteX0" fmla="*/ 962025 w 1924050"/>
              <a:gd name="connsiteY0" fmla="*/ 0 h 1924050"/>
              <a:gd name="connsiteX1" fmla="*/ 1924050 w 1924050"/>
              <a:gd name="connsiteY1" fmla="*/ 962025 h 1924050"/>
              <a:gd name="connsiteX2" fmla="*/ 962025 w 1924050"/>
              <a:gd name="connsiteY2" fmla="*/ 1924050 h 1924050"/>
              <a:gd name="connsiteX3" fmla="*/ 0 w 1924050"/>
              <a:gd name="connsiteY3" fmla="*/ 962025 h 1924050"/>
              <a:gd name="connsiteX4" fmla="*/ 962025 w 1924050"/>
              <a:gd name="connsiteY4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1924050">
                <a:moveTo>
                  <a:pt x="962025" y="0"/>
                </a:moveTo>
                <a:cubicBezTo>
                  <a:pt x="1493337" y="0"/>
                  <a:pt x="1924050" y="430713"/>
                  <a:pt x="1924050" y="962025"/>
                </a:cubicBezTo>
                <a:cubicBezTo>
                  <a:pt x="1924050" y="1493337"/>
                  <a:pt x="1493337" y="1924050"/>
                  <a:pt x="962025" y="1924050"/>
                </a:cubicBezTo>
                <a:cubicBezTo>
                  <a:pt x="430713" y="1924050"/>
                  <a:pt x="0" y="1493337"/>
                  <a:pt x="0" y="962025"/>
                </a:cubicBezTo>
                <a:cubicBezTo>
                  <a:pt x="0" y="430713"/>
                  <a:pt x="430713" y="0"/>
                  <a:pt x="9620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40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58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5A6FD5-2DC9-42CD-841B-D08581F57DA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5" r:id="rId9"/>
    <p:sldLayoutId id="2147483676" r:id="rId10"/>
    <p:sldLayoutId id="2147483674" r:id="rId11"/>
    <p:sldLayoutId id="2147483673" r:id="rId12"/>
    <p:sldLayoutId id="2147483672" r:id="rId13"/>
    <p:sldLayoutId id="2147483671" r:id="rId14"/>
    <p:sldLayoutId id="2147483670" r:id="rId15"/>
    <p:sldLayoutId id="2147483669" r:id="rId16"/>
    <p:sldLayoutId id="2147483668" r:id="rId17"/>
    <p:sldLayoutId id="2147483667" r:id="rId18"/>
    <p:sldLayoutId id="2147483666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9" r:id="rId26"/>
    <p:sldLayoutId id="2147483658" r:id="rId27"/>
    <p:sldLayoutId id="2147483657" r:id="rId28"/>
    <p:sldLayoutId id="2147483656" r:id="rId29"/>
    <p:sldLayoutId id="2147483655" r:id="rId30"/>
    <p:sldLayoutId id="2147483654" r:id="rId31"/>
    <p:sldLayoutId id="2147483653" r:id="rId32"/>
    <p:sldLayoutId id="2147483652" r:id="rId33"/>
    <p:sldLayoutId id="2147483651" r:id="rId34"/>
    <p:sldLayoutId id="2147483650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ncpolat/voting-dao-dap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0698B7-0FB0-43D6-8D51-6621AE9A9405}"/>
              </a:ext>
            </a:extLst>
          </p:cNvPr>
          <p:cNvCxnSpPr>
            <a:cxnSpLocks/>
          </p:cNvCxnSpPr>
          <p:nvPr/>
        </p:nvCxnSpPr>
        <p:spPr>
          <a:xfrm>
            <a:off x="571636" y="6169353"/>
            <a:ext cx="337337" cy="0"/>
          </a:xfrm>
          <a:prstGeom prst="line">
            <a:avLst/>
          </a:prstGeom>
          <a:ln w="190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694438-0A8D-43B8-BBA8-87052C50DAAE}"/>
              </a:ext>
            </a:extLst>
          </p:cNvPr>
          <p:cNvSpPr txBox="1"/>
          <p:nvPr/>
        </p:nvSpPr>
        <p:spPr>
          <a:xfrm>
            <a:off x="878633" y="6060287"/>
            <a:ext cx="4360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03/12/2021 - Smart Contracts and Decentralized Blockchain Applications  </a:t>
            </a:r>
            <a:endParaRPr lang="en-ID" sz="9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6B0584-CC8F-4B0E-B64A-6CA09CED0024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2B8F2A9-6993-4485-AC54-B8385721AA40}"/>
              </a:ext>
            </a:extLst>
          </p:cNvPr>
          <p:cNvSpPr/>
          <p:nvPr/>
        </p:nvSpPr>
        <p:spPr>
          <a:xfrm>
            <a:off x="11525250" y="2972782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6C270F-2FEB-40E2-9921-1431B8F6571E}"/>
              </a:ext>
            </a:extLst>
          </p:cNvPr>
          <p:cNvSpPr/>
          <p:nvPr/>
        </p:nvSpPr>
        <p:spPr>
          <a:xfrm>
            <a:off x="11525250" y="3254703"/>
            <a:ext cx="66675" cy="66675"/>
          </a:xfrm>
          <a:prstGeom prst="ellipse">
            <a:avLst/>
          </a:prstGeom>
          <a:solidFill>
            <a:srgbClr val="6D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2A44CF-E2A6-4AB4-8C37-D60F0E3A23B7}"/>
              </a:ext>
            </a:extLst>
          </p:cNvPr>
          <p:cNvSpPr/>
          <p:nvPr/>
        </p:nvSpPr>
        <p:spPr>
          <a:xfrm>
            <a:off x="11525250" y="3536623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92F65A-4D61-416B-88E0-FD2FBB8FE336}"/>
              </a:ext>
            </a:extLst>
          </p:cNvPr>
          <p:cNvSpPr/>
          <p:nvPr/>
        </p:nvSpPr>
        <p:spPr>
          <a:xfrm>
            <a:off x="11525250" y="3818543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16BF66-14CD-4939-AC77-13E796382C8F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8CCC87-A9B8-4819-A27A-B55E619207AD}"/>
              </a:ext>
            </a:extLst>
          </p:cNvPr>
          <p:cNvSpPr txBox="1"/>
          <p:nvPr/>
        </p:nvSpPr>
        <p:spPr>
          <a:xfrm>
            <a:off x="9665509" y="6060287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HS 2021</a:t>
            </a:r>
            <a:endParaRPr lang="en-ID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84544B-7DF8-4A92-A945-6C9A75BCA8B8}"/>
              </a:ext>
            </a:extLst>
          </p:cNvPr>
          <p:cNvSpPr txBox="1"/>
          <p:nvPr/>
        </p:nvSpPr>
        <p:spPr>
          <a:xfrm>
            <a:off x="3491532" y="2828836"/>
            <a:ext cx="520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Raleway Black" panose="020B0A03030101060003" pitchFamily="34" charset="0"/>
              </a:rPr>
              <a:t>Voting</a:t>
            </a:r>
            <a:r>
              <a:rPr lang="en-US" sz="7200" dirty="0" err="1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72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2DC462A8-97E8-474D-BF9C-099BDC2A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8000"/>
                    </a14:imgEffect>
                    <a14:imgEffect>
                      <a14:brightnessContrast brigh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91" y="699283"/>
            <a:ext cx="1960900" cy="62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9">
            <a:extLst>
              <a:ext uri="{FF2B5EF4-FFF2-40B4-BE49-F238E27FC236}">
                <a16:creationId xmlns:a16="http://schemas.microsoft.com/office/drawing/2014/main" id="{15A8261B-EEE4-4A0C-BA09-3BB09E86852E}"/>
              </a:ext>
            </a:extLst>
          </p:cNvPr>
          <p:cNvSpPr txBox="1"/>
          <p:nvPr/>
        </p:nvSpPr>
        <p:spPr>
          <a:xfrm>
            <a:off x="3390773" y="4092104"/>
            <a:ext cx="54104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solidFill>
                  <a:schemeClr val="accent6"/>
                </a:solidFill>
              </a:rPr>
              <a:t>Ibolya</a:t>
            </a:r>
            <a:r>
              <a:rPr lang="en-US" sz="1300" dirty="0">
                <a:solidFill>
                  <a:schemeClr val="accent6"/>
                </a:solidFill>
              </a:rPr>
              <a:t> </a:t>
            </a:r>
            <a:r>
              <a:rPr lang="en-US" sz="1300" dirty="0" err="1">
                <a:solidFill>
                  <a:schemeClr val="accent6"/>
                </a:solidFill>
              </a:rPr>
              <a:t>Lukacsovics</a:t>
            </a:r>
            <a:r>
              <a:rPr lang="en-US" sz="1300" dirty="0">
                <a:solidFill>
                  <a:schemeClr val="accent6"/>
                </a:solidFill>
              </a:rPr>
              <a:t>, Tunç Polat, Nicole </a:t>
            </a:r>
            <a:r>
              <a:rPr lang="en-US" sz="1300" dirty="0" err="1">
                <a:solidFill>
                  <a:schemeClr val="accent6"/>
                </a:solidFill>
              </a:rPr>
              <a:t>Grandi</a:t>
            </a:r>
            <a:r>
              <a:rPr lang="en-US" sz="1300" dirty="0">
                <a:solidFill>
                  <a:schemeClr val="accent6"/>
                </a:solidFill>
              </a:rPr>
              <a:t>, </a:t>
            </a:r>
            <a:r>
              <a:rPr lang="en-US" sz="1300" dirty="0" err="1">
                <a:solidFill>
                  <a:schemeClr val="accent6"/>
                </a:solidFill>
              </a:rPr>
              <a:t>Sardor</a:t>
            </a:r>
            <a:r>
              <a:rPr lang="en-US" sz="1300" dirty="0">
                <a:solidFill>
                  <a:schemeClr val="accent6"/>
                </a:solidFill>
              </a:rPr>
              <a:t> </a:t>
            </a:r>
            <a:r>
              <a:rPr lang="en-US" sz="1300" dirty="0" err="1">
                <a:solidFill>
                  <a:schemeClr val="accent6"/>
                </a:solidFill>
              </a:rPr>
              <a:t>Butunboev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9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5A582C-0044-49FE-BDAA-3B4FB19C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12" y="1418253"/>
            <a:ext cx="8223737" cy="461865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C3FE175-E47B-4857-B408-B12F0F908204}"/>
              </a:ext>
            </a:extLst>
          </p:cNvPr>
          <p:cNvGrpSpPr/>
          <p:nvPr/>
        </p:nvGrpSpPr>
        <p:grpSpPr>
          <a:xfrm>
            <a:off x="4389885" y="453325"/>
            <a:ext cx="3223895" cy="558800"/>
            <a:chOff x="4230784" y="658597"/>
            <a:chExt cx="3223895" cy="558800"/>
          </a:xfrm>
        </p:grpSpPr>
        <p:sp>
          <p:nvSpPr>
            <p:cNvPr id="18" name="Oval 2">
              <a:extLst>
                <a:ext uri="{FF2B5EF4-FFF2-40B4-BE49-F238E27FC236}">
                  <a16:creationId xmlns:a16="http://schemas.microsoft.com/office/drawing/2014/main" id="{DE707B07-AC40-49DB-803E-BF2EFF1CBE1B}"/>
                </a:ext>
              </a:extLst>
            </p:cNvPr>
            <p:cNvSpPr/>
            <p:nvPr/>
          </p:nvSpPr>
          <p:spPr>
            <a:xfrm>
              <a:off x="4230784" y="658597"/>
              <a:ext cx="558800" cy="558800"/>
            </a:xfrm>
            <a:prstGeom prst="ellipse">
              <a:avLst/>
            </a:prstGeom>
            <a:solidFill>
              <a:srgbClr val="6851D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E98484B1-E5D5-4F9F-8CD2-DFD9A332819A}"/>
                </a:ext>
              </a:extLst>
            </p:cNvPr>
            <p:cNvSpPr/>
            <p:nvPr/>
          </p:nvSpPr>
          <p:spPr>
            <a:xfrm>
              <a:off x="4390328" y="818141"/>
              <a:ext cx="239712" cy="239712"/>
            </a:xfrm>
            <a:prstGeom prst="ellipse">
              <a:avLst/>
            </a:prstGeom>
            <a:solidFill>
              <a:srgbClr val="6DA5E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solidFill>
                  <a:srgbClr val="6DA5EA"/>
                </a:solidFill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900A1550-824F-4DFF-8D5A-ED148FC89213}"/>
                </a:ext>
              </a:extLst>
            </p:cNvPr>
            <p:cNvSpPr txBox="1"/>
            <p:nvPr/>
          </p:nvSpPr>
          <p:spPr>
            <a:xfrm>
              <a:off x="4786123" y="790367"/>
              <a:ext cx="266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6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Mint Voting Rights</a:t>
              </a:r>
              <a:endParaRPr lang="en-ID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18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B82240C-BDE3-4FFE-9DE6-42058F448EFA}"/>
              </a:ext>
            </a:extLst>
          </p:cNvPr>
          <p:cNvGrpSpPr/>
          <p:nvPr/>
        </p:nvGrpSpPr>
        <p:grpSpPr>
          <a:xfrm>
            <a:off x="4389885" y="453325"/>
            <a:ext cx="3223895" cy="558800"/>
            <a:chOff x="4230784" y="658597"/>
            <a:chExt cx="3223895" cy="558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580308-C219-45C9-A6DC-0ADF7729201A}"/>
                </a:ext>
              </a:extLst>
            </p:cNvPr>
            <p:cNvSpPr/>
            <p:nvPr/>
          </p:nvSpPr>
          <p:spPr>
            <a:xfrm>
              <a:off x="4230784" y="658597"/>
              <a:ext cx="558800" cy="558800"/>
            </a:xfrm>
            <a:prstGeom prst="ellipse">
              <a:avLst/>
            </a:prstGeom>
            <a:solidFill>
              <a:srgbClr val="6851D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931642-B9F7-4C16-8F3B-304D754458CA}"/>
                </a:ext>
              </a:extLst>
            </p:cNvPr>
            <p:cNvSpPr/>
            <p:nvPr/>
          </p:nvSpPr>
          <p:spPr>
            <a:xfrm>
              <a:off x="4390328" y="818141"/>
              <a:ext cx="239712" cy="239712"/>
            </a:xfrm>
            <a:prstGeom prst="ellipse">
              <a:avLst/>
            </a:prstGeom>
            <a:solidFill>
              <a:srgbClr val="6DA5E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solidFill>
                  <a:srgbClr val="6DA5EA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20A1E0-30FF-4DC6-9117-C462092E6016}"/>
                </a:ext>
              </a:extLst>
            </p:cNvPr>
            <p:cNvSpPr txBox="1"/>
            <p:nvPr/>
          </p:nvSpPr>
          <p:spPr>
            <a:xfrm>
              <a:off x="4786123" y="790367"/>
              <a:ext cx="266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600" b="1" dirty="0" err="1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Contract</a:t>
              </a:r>
              <a:r>
                <a:rPr lang="de-CH" sz="16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Architecture</a:t>
              </a:r>
              <a:endParaRPr lang="en-ID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461A52D-8965-4428-8E74-6C0C066F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72" y="1258030"/>
            <a:ext cx="7553857" cy="50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8580308-C219-45C9-A6DC-0ADF7729201A}"/>
              </a:ext>
            </a:extLst>
          </p:cNvPr>
          <p:cNvSpPr/>
          <p:nvPr/>
        </p:nvSpPr>
        <p:spPr>
          <a:xfrm>
            <a:off x="8121650" y="1059814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931642-B9F7-4C16-8F3B-304D754458CA}"/>
              </a:ext>
            </a:extLst>
          </p:cNvPr>
          <p:cNvSpPr/>
          <p:nvPr/>
        </p:nvSpPr>
        <p:spPr>
          <a:xfrm>
            <a:off x="8281194" y="1219358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rgbClr val="6DA5E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0A1E0-30FF-4DC6-9117-C462092E6016}"/>
              </a:ext>
            </a:extLst>
          </p:cNvPr>
          <p:cNvSpPr txBox="1"/>
          <p:nvPr/>
        </p:nvSpPr>
        <p:spPr>
          <a:xfrm>
            <a:off x="8733366" y="1154260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… just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for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FE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9D1114B-A843-4D99-BEFC-B0B80AA4B6D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926563" y="961053"/>
            <a:ext cx="3195087" cy="378161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B6BC890-7114-48A5-9EB7-E4D783E0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2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8580308-C219-45C9-A6DC-0ADF7729201A}"/>
              </a:ext>
            </a:extLst>
          </p:cNvPr>
          <p:cNvSpPr/>
          <p:nvPr/>
        </p:nvSpPr>
        <p:spPr>
          <a:xfrm>
            <a:off x="8121650" y="1059814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931642-B9F7-4C16-8F3B-304D754458CA}"/>
              </a:ext>
            </a:extLst>
          </p:cNvPr>
          <p:cNvSpPr/>
          <p:nvPr/>
        </p:nvSpPr>
        <p:spPr>
          <a:xfrm>
            <a:off x="8281194" y="1219358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rgbClr val="6DA5E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0A1E0-30FF-4DC6-9117-C462092E6016}"/>
              </a:ext>
            </a:extLst>
          </p:cNvPr>
          <p:cNvSpPr txBox="1"/>
          <p:nvPr/>
        </p:nvSpPr>
        <p:spPr>
          <a:xfrm>
            <a:off x="8733366" y="1191584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UNIT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Testing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9D1114B-A843-4D99-BEFC-B0B80AA4B6D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755363" y="942392"/>
            <a:ext cx="1366287" cy="396822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E1504A9B-6AC2-42EB-B28C-C5215B92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857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8425C3-4068-48E0-BD1F-0EC2233A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03" y="2468680"/>
            <a:ext cx="5455298" cy="4389320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9D348F18-AAD3-4546-80B5-44CBB2C38B49}"/>
              </a:ext>
            </a:extLst>
          </p:cNvPr>
          <p:cNvCxnSpPr>
            <a:cxnSpLocks/>
            <a:endCxn id="3" idx="4"/>
          </p:cNvCxnSpPr>
          <p:nvPr/>
        </p:nvCxnSpPr>
        <p:spPr>
          <a:xfrm rot="16200000" flipV="1">
            <a:off x="8298874" y="1720791"/>
            <a:ext cx="872659" cy="668305"/>
          </a:xfrm>
          <a:prstGeom prst="bentConnector3">
            <a:avLst>
              <a:gd name="adj1" fmla="val 50000"/>
            </a:avLst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3D7B4EF-F116-49E0-807F-5E388C701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87" y="2543175"/>
            <a:ext cx="1333626" cy="1333626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5C9E5AE0-E992-4B6F-B7E0-9A1F64E383CC}"/>
              </a:ext>
            </a:extLst>
          </p:cNvPr>
          <p:cNvSpPr txBox="1"/>
          <p:nvPr/>
        </p:nvSpPr>
        <p:spPr>
          <a:xfrm>
            <a:off x="3778568" y="4102428"/>
            <a:ext cx="463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https://github.com/tuncpolat/voting-dao-dapp</a:t>
            </a:r>
            <a:endParaRPr lang="en-ID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94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3041C-5153-42A0-A7BC-DE6ECA131E5F}"/>
              </a:ext>
            </a:extLst>
          </p:cNvPr>
          <p:cNvSpPr txBox="1"/>
          <p:nvPr/>
        </p:nvSpPr>
        <p:spPr>
          <a:xfrm>
            <a:off x="1445692" y="1950426"/>
            <a:ext cx="390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Limitations</a:t>
            </a:r>
            <a:endParaRPr lang="en-ID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1F7BB-17AE-4BD1-A6CB-65B6F4F2DE53}"/>
              </a:ext>
            </a:extLst>
          </p:cNvPr>
          <p:cNvSpPr txBox="1"/>
          <p:nvPr/>
        </p:nvSpPr>
        <p:spPr>
          <a:xfrm>
            <a:off x="1445693" y="1709126"/>
            <a:ext cx="357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road to success is paved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36008-C81B-4060-9E7A-DFA606D1E808}"/>
              </a:ext>
            </a:extLst>
          </p:cNvPr>
          <p:cNvSpPr txBox="1"/>
          <p:nvPr/>
        </p:nvSpPr>
        <p:spPr>
          <a:xfrm>
            <a:off x="1445692" y="3456708"/>
            <a:ext cx="3929795" cy="571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Not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production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ready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,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because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block.timestamp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can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be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manipulated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by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miner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9598B-66D9-460A-9632-F38061E93C05}"/>
              </a:ext>
            </a:extLst>
          </p:cNvPr>
          <p:cNvSpPr txBox="1"/>
          <p:nvPr/>
        </p:nvSpPr>
        <p:spPr>
          <a:xfrm>
            <a:off x="1445692" y="3078724"/>
            <a:ext cx="2819400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93 </a:t>
            </a:r>
            <a:r>
              <a:rPr lang="en-US" sz="1600" b="1" dirty="0" err="1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block.timestamp</a:t>
            </a: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A5EE8-3608-4790-8A2E-FC2E76A2B884}"/>
              </a:ext>
            </a:extLst>
          </p:cNvPr>
          <p:cNvSpPr txBox="1"/>
          <p:nvPr/>
        </p:nvSpPr>
        <p:spPr>
          <a:xfrm>
            <a:off x="1445692" y="4520488"/>
            <a:ext cx="3929795" cy="1841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With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increasing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n,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need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computational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ressources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increase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linearly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and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are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no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longer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negligible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with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large n (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list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voters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). In ETH-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world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more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computational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ressources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mean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higher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fees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. </a:t>
            </a:r>
            <a:b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</a:b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We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need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this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for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-loop,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because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Mappings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are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not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allowed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as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params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in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Solidity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… and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we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need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Mappings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to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make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search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queries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in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contract</a:t>
            </a:r>
            <a:r>
              <a:rPr lang="de-CH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5F5D7-DCC7-4C74-94CF-CF04D62CE3A8}"/>
              </a:ext>
            </a:extLst>
          </p:cNvPr>
          <p:cNvSpPr txBox="1"/>
          <p:nvPr/>
        </p:nvSpPr>
        <p:spPr>
          <a:xfrm>
            <a:off x="1445691" y="4135242"/>
            <a:ext cx="3326605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97</a:t>
            </a: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Linear Algorithm – O(n)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45F3A-FED3-46B6-A6FC-EFEC43B32FF4}"/>
              </a:ext>
            </a:extLst>
          </p:cNvPr>
          <p:cNvGrpSpPr/>
          <p:nvPr/>
        </p:nvGrpSpPr>
        <p:grpSpPr>
          <a:xfrm>
            <a:off x="9044307" y="2097670"/>
            <a:ext cx="584602" cy="409221"/>
            <a:chOff x="5715000" y="3162300"/>
            <a:chExt cx="762000" cy="533400"/>
          </a:xfrm>
          <a:solidFill>
            <a:schemeClr val="accent5"/>
          </a:solidFill>
        </p:grpSpPr>
        <p:sp>
          <p:nvSpPr>
            <p:cNvPr id="29" name="Graphic 9" descr="Chat">
              <a:extLst>
                <a:ext uri="{FF2B5EF4-FFF2-40B4-BE49-F238E27FC236}">
                  <a16:creationId xmlns:a16="http://schemas.microsoft.com/office/drawing/2014/main" id="{1157A69F-59E7-4E30-B795-866087B1781F}"/>
                </a:ext>
              </a:extLst>
            </p:cNvPr>
            <p:cNvSpPr/>
            <p:nvPr/>
          </p:nvSpPr>
          <p:spPr>
            <a:xfrm>
              <a:off x="5715000" y="3162300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Graphic 9" descr="Chat">
              <a:extLst>
                <a:ext uri="{FF2B5EF4-FFF2-40B4-BE49-F238E27FC236}">
                  <a16:creationId xmlns:a16="http://schemas.microsoft.com/office/drawing/2014/main" id="{1157A69F-59E7-4E30-B795-866087B1781F}"/>
                </a:ext>
              </a:extLst>
            </p:cNvPr>
            <p:cNvSpPr/>
            <p:nvPr/>
          </p:nvSpPr>
          <p:spPr>
            <a:xfrm>
              <a:off x="6000750" y="3267075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10" name="Bild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891863-B0D8-4EF7-9356-9B55160923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r="823"/>
          <a:stretch>
            <a:fillRect/>
          </a:stretch>
        </p:blipFill>
        <p:spPr/>
      </p:pic>
      <p:sp>
        <p:nvSpPr>
          <p:cNvPr id="33" name="TextBox 47">
            <a:extLst>
              <a:ext uri="{FF2B5EF4-FFF2-40B4-BE49-F238E27FC236}">
                <a16:creationId xmlns:a16="http://schemas.microsoft.com/office/drawing/2014/main" id="{64B4BA82-F5B0-45F1-92AF-BC65DFEBA356}"/>
              </a:ext>
            </a:extLst>
          </p:cNvPr>
          <p:cNvSpPr txBox="1"/>
          <p:nvPr/>
        </p:nvSpPr>
        <p:spPr>
          <a:xfrm>
            <a:off x="513119" y="624336"/>
            <a:ext cx="121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Black" panose="020B0A03030101060003" pitchFamily="34" charset="0"/>
              </a:rPr>
              <a:t>Voting</a:t>
            </a:r>
            <a:r>
              <a:rPr lang="en-US" sz="1400" dirty="0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14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sp>
        <p:nvSpPr>
          <p:cNvPr id="34" name="TextBox 68">
            <a:extLst>
              <a:ext uri="{FF2B5EF4-FFF2-40B4-BE49-F238E27FC236}">
                <a16:creationId xmlns:a16="http://schemas.microsoft.com/office/drawing/2014/main" id="{52AE3282-29A4-4B23-B75E-EEDFAB8D6F15}"/>
              </a:ext>
            </a:extLst>
          </p:cNvPr>
          <p:cNvSpPr txBox="1"/>
          <p:nvPr/>
        </p:nvSpPr>
        <p:spPr>
          <a:xfrm>
            <a:off x="11007317" y="645347"/>
            <a:ext cx="662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Page 15</a:t>
            </a:r>
            <a:endParaRPr lang="en-ID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7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C9DB8-23BD-478A-BEDD-A649BDE366F9}"/>
              </a:ext>
            </a:extLst>
          </p:cNvPr>
          <p:cNvSpPr/>
          <p:nvPr/>
        </p:nvSpPr>
        <p:spPr>
          <a:xfrm>
            <a:off x="6067425" y="2926080"/>
            <a:ext cx="57150" cy="393192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1FA2D-DAC2-47E4-81F3-E28ABDCEF8BD}"/>
              </a:ext>
            </a:extLst>
          </p:cNvPr>
          <p:cNvSpPr txBox="1"/>
          <p:nvPr/>
        </p:nvSpPr>
        <p:spPr>
          <a:xfrm>
            <a:off x="7284719" y="3523825"/>
            <a:ext cx="4161459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Before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initializing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smart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contract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manager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stores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voters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list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in IPFS and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receives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calculates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root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hash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merkle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tree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FFC45-0032-43DB-B4B1-17D4F6E1F5E8}"/>
              </a:ext>
            </a:extLst>
          </p:cNvPr>
          <p:cNvSpPr txBox="1"/>
          <p:nvPr/>
        </p:nvSpPr>
        <p:spPr>
          <a:xfrm>
            <a:off x="7284719" y="3172445"/>
            <a:ext cx="3705498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InterPlanetary</a:t>
            </a: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 File System (IPFS)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D17B1-FD04-4024-B904-B9E58FFF2258}"/>
              </a:ext>
            </a:extLst>
          </p:cNvPr>
          <p:cNvSpPr txBox="1"/>
          <p:nvPr/>
        </p:nvSpPr>
        <p:spPr>
          <a:xfrm>
            <a:off x="7284719" y="2500628"/>
            <a:ext cx="754381" cy="75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id-ID" sz="3200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noFill/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6AB7F-9E02-43DA-8A5E-92EBE39BA3E9}"/>
              </a:ext>
            </a:extLst>
          </p:cNvPr>
          <p:cNvSpPr txBox="1"/>
          <p:nvPr/>
        </p:nvSpPr>
        <p:spPr>
          <a:xfrm>
            <a:off x="1420540" y="5164330"/>
            <a:ext cx="4161459" cy="571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Instead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saving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all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voters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in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smart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contract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idea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to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save just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root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hash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merkle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tree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B1E72-7ABD-4D28-861F-5956533B970A}"/>
              </a:ext>
            </a:extLst>
          </p:cNvPr>
          <p:cNvSpPr txBox="1"/>
          <p:nvPr/>
        </p:nvSpPr>
        <p:spPr>
          <a:xfrm>
            <a:off x="1706880" y="4793900"/>
            <a:ext cx="3856069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Save Root </a:t>
            </a:r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H</a:t>
            </a: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ash in Smart </a:t>
            </a:r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C</a:t>
            </a: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ontract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34E63-C312-49A7-AE42-A4810A6CC050}"/>
              </a:ext>
            </a:extLst>
          </p:cNvPr>
          <p:cNvSpPr txBox="1"/>
          <p:nvPr/>
        </p:nvSpPr>
        <p:spPr>
          <a:xfrm>
            <a:off x="3135031" y="1180049"/>
            <a:ext cx="5921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Theoretical Solution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solidFill>
                  <a:srgbClr val="6DA5EA"/>
                </a:solidFill>
                <a:latin typeface="+mj-lt"/>
              </a:rPr>
              <a:t>From O(n) to O(log(n))</a:t>
            </a:r>
            <a:endParaRPr lang="en-ID" sz="3200" dirty="0">
              <a:solidFill>
                <a:srgbClr val="6DA5EA"/>
              </a:solidFill>
              <a:latin typeface="+mj-lt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DE14A072-3399-4020-8E47-D11DE1F16DDF}"/>
              </a:ext>
            </a:extLst>
          </p:cNvPr>
          <p:cNvSpPr txBox="1"/>
          <p:nvPr/>
        </p:nvSpPr>
        <p:spPr>
          <a:xfrm>
            <a:off x="5694288" y="865915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Possible</a:t>
            </a: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DE904421-C419-4C59-AC00-35DE213E1A98}"/>
              </a:ext>
            </a:extLst>
          </p:cNvPr>
          <p:cNvSpPr txBox="1"/>
          <p:nvPr/>
        </p:nvSpPr>
        <p:spPr>
          <a:xfrm>
            <a:off x="513119" y="624336"/>
            <a:ext cx="121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Black" panose="020B0A03030101060003" pitchFamily="34" charset="0"/>
              </a:rPr>
              <a:t>Voting</a:t>
            </a:r>
            <a:r>
              <a:rPr lang="en-US" sz="1400" dirty="0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14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56D1C7E8-174B-4D6C-9324-7E5B7A0F3520}"/>
              </a:ext>
            </a:extLst>
          </p:cNvPr>
          <p:cNvSpPr txBox="1"/>
          <p:nvPr/>
        </p:nvSpPr>
        <p:spPr>
          <a:xfrm>
            <a:off x="11004110" y="645347"/>
            <a:ext cx="665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Page 16</a:t>
            </a:r>
            <a:endParaRPr lang="en-ID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1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A4474ED-6615-46EE-A033-89E594C88005}"/>
              </a:ext>
            </a:extLst>
          </p:cNvPr>
          <p:cNvSpPr/>
          <p:nvPr/>
        </p:nvSpPr>
        <p:spPr>
          <a:xfrm>
            <a:off x="6067425" y="0"/>
            <a:ext cx="57150" cy="6858000"/>
          </a:xfrm>
          <a:custGeom>
            <a:avLst/>
            <a:gdLst>
              <a:gd name="connsiteX0" fmla="*/ 0 w 57150"/>
              <a:gd name="connsiteY0" fmla="*/ 0 h 6858000"/>
              <a:gd name="connsiteX1" fmla="*/ 57150 w 57150"/>
              <a:gd name="connsiteY1" fmla="*/ 0 h 6858000"/>
              <a:gd name="connsiteX2" fmla="*/ 57150 w 57150"/>
              <a:gd name="connsiteY2" fmla="*/ 2926080 h 6858000"/>
              <a:gd name="connsiteX3" fmla="*/ 57150 w 57150"/>
              <a:gd name="connsiteY3" fmla="*/ 3931920 h 6858000"/>
              <a:gd name="connsiteX4" fmla="*/ 57150 w 57150"/>
              <a:gd name="connsiteY4" fmla="*/ 6858000 h 6858000"/>
              <a:gd name="connsiteX5" fmla="*/ 0 w 57150"/>
              <a:gd name="connsiteY5" fmla="*/ 6858000 h 6858000"/>
              <a:gd name="connsiteX6" fmla="*/ 0 w 57150"/>
              <a:gd name="connsiteY6" fmla="*/ 3931920 h 6858000"/>
              <a:gd name="connsiteX7" fmla="*/ 0 w 57150"/>
              <a:gd name="connsiteY7" fmla="*/ 2926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" h="6858000">
                <a:moveTo>
                  <a:pt x="0" y="0"/>
                </a:moveTo>
                <a:lnTo>
                  <a:pt x="57150" y="0"/>
                </a:lnTo>
                <a:lnTo>
                  <a:pt x="57150" y="2926080"/>
                </a:lnTo>
                <a:lnTo>
                  <a:pt x="57150" y="3931920"/>
                </a:lnTo>
                <a:lnTo>
                  <a:pt x="57150" y="6858000"/>
                </a:lnTo>
                <a:lnTo>
                  <a:pt x="0" y="6858000"/>
                </a:lnTo>
                <a:lnTo>
                  <a:pt x="0" y="3931920"/>
                </a:lnTo>
                <a:lnTo>
                  <a:pt x="0" y="2926080"/>
                </a:lnTo>
                <a:close/>
              </a:path>
            </a:pathLst>
          </a:cu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73485-F245-4052-9C26-040273FDA655}"/>
              </a:ext>
            </a:extLst>
          </p:cNvPr>
          <p:cNvSpPr txBox="1"/>
          <p:nvPr/>
        </p:nvSpPr>
        <p:spPr>
          <a:xfrm>
            <a:off x="7284719" y="1703454"/>
            <a:ext cx="4161459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Voter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takes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all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elements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that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he/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she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needs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from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merkle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tree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from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IPFS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to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verify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that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he/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she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an legit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voter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later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on.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097C5-BB6E-4FFB-B10F-CEAF60679789}"/>
              </a:ext>
            </a:extLst>
          </p:cNvPr>
          <p:cNvSpPr txBox="1"/>
          <p:nvPr/>
        </p:nvSpPr>
        <p:spPr>
          <a:xfrm>
            <a:off x="7284719" y="1352074"/>
            <a:ext cx="219456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Before Voting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B12E0-8C25-41D2-B03C-CD3904E84AAF}"/>
              </a:ext>
            </a:extLst>
          </p:cNvPr>
          <p:cNvSpPr txBox="1"/>
          <p:nvPr/>
        </p:nvSpPr>
        <p:spPr>
          <a:xfrm>
            <a:off x="7284719" y="680257"/>
            <a:ext cx="754381" cy="75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id-ID" sz="3200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noFill/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DC534-24D4-44CA-896B-6AA810B0C706}"/>
              </a:ext>
            </a:extLst>
          </p:cNvPr>
          <p:cNvSpPr txBox="1"/>
          <p:nvPr/>
        </p:nvSpPr>
        <p:spPr>
          <a:xfrm>
            <a:off x="7284719" y="4903852"/>
            <a:ext cx="4161459" cy="107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Instead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verifying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all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voters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in a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list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or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mapping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, smart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contract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just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needs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to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verify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hash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With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this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method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we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can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skip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for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loop in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constructor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function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4E69C-0279-4250-A0A1-7240530FBF33}"/>
              </a:ext>
            </a:extLst>
          </p:cNvPr>
          <p:cNvSpPr txBox="1"/>
          <p:nvPr/>
        </p:nvSpPr>
        <p:spPr>
          <a:xfrm>
            <a:off x="7284719" y="4552472"/>
            <a:ext cx="4167052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Smart Contract Verifies Only Hash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E2655-B276-4FF3-B7CC-8B8EB5E9F3CB}"/>
              </a:ext>
            </a:extLst>
          </p:cNvPr>
          <p:cNvSpPr txBox="1"/>
          <p:nvPr/>
        </p:nvSpPr>
        <p:spPr>
          <a:xfrm>
            <a:off x="7284719" y="3880655"/>
            <a:ext cx="754381" cy="75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id-ID" sz="3200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noFill/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BC301-CB11-40AF-8C47-3C26EE3D74FF}"/>
              </a:ext>
            </a:extLst>
          </p:cNvPr>
          <p:cNvSpPr txBox="1"/>
          <p:nvPr/>
        </p:nvSpPr>
        <p:spPr>
          <a:xfrm>
            <a:off x="1420540" y="3327662"/>
            <a:ext cx="4161459" cy="31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Calls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function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to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vote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with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all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the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de-CH" sz="1100" dirty="0" err="1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parameters</a:t>
            </a:r>
            <a:r>
              <a:rPr lang="de-CH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.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E374B-4BAC-4981-BD13-DF7AF07A29EA}"/>
              </a:ext>
            </a:extLst>
          </p:cNvPr>
          <p:cNvSpPr txBox="1"/>
          <p:nvPr/>
        </p:nvSpPr>
        <p:spPr>
          <a:xfrm>
            <a:off x="923110" y="2957232"/>
            <a:ext cx="4639840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Pass as Params in Smart Contract Function</a:t>
            </a:r>
            <a:endParaRPr lang="id-ID" sz="1600" b="1" dirty="0">
              <a:solidFill>
                <a:schemeClr val="tx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918A9D15-1E5E-4004-8D4E-CA3F2B8D5575}"/>
              </a:ext>
            </a:extLst>
          </p:cNvPr>
          <p:cNvSpPr txBox="1"/>
          <p:nvPr/>
        </p:nvSpPr>
        <p:spPr>
          <a:xfrm>
            <a:off x="513119" y="624336"/>
            <a:ext cx="121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Black" panose="020B0A03030101060003" pitchFamily="34" charset="0"/>
              </a:rPr>
              <a:t>Voting</a:t>
            </a:r>
            <a:r>
              <a:rPr lang="en-US" sz="1400" dirty="0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14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sp>
        <p:nvSpPr>
          <p:cNvPr id="19" name="TextBox 68">
            <a:extLst>
              <a:ext uri="{FF2B5EF4-FFF2-40B4-BE49-F238E27FC236}">
                <a16:creationId xmlns:a16="http://schemas.microsoft.com/office/drawing/2014/main" id="{22807E12-F189-4912-8B4A-E7BFE4D0755D}"/>
              </a:ext>
            </a:extLst>
          </p:cNvPr>
          <p:cNvSpPr txBox="1"/>
          <p:nvPr/>
        </p:nvSpPr>
        <p:spPr>
          <a:xfrm>
            <a:off x="11013729" y="645347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Page 17</a:t>
            </a:r>
            <a:endParaRPr lang="en-ID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D5425AF-B1CA-4E31-87BC-5A9105C50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AFB241C-5092-447C-A327-85CE1CD90FCE}"/>
              </a:ext>
            </a:extLst>
          </p:cNvPr>
          <p:cNvSpPr/>
          <p:nvPr/>
        </p:nvSpPr>
        <p:spPr>
          <a:xfrm>
            <a:off x="0" y="0"/>
            <a:ext cx="5337534" cy="6858000"/>
          </a:xfrm>
          <a:custGeom>
            <a:avLst/>
            <a:gdLst>
              <a:gd name="connsiteX0" fmla="*/ 0 w 5337534"/>
              <a:gd name="connsiteY0" fmla="*/ 0 h 6858000"/>
              <a:gd name="connsiteX1" fmla="*/ 3878225 w 5337534"/>
              <a:gd name="connsiteY1" fmla="*/ 0 h 6858000"/>
              <a:gd name="connsiteX2" fmla="*/ 3942630 w 5337534"/>
              <a:gd name="connsiteY2" fmla="*/ 61404 h 6858000"/>
              <a:gd name="connsiteX3" fmla="*/ 5337534 w 5337534"/>
              <a:gd name="connsiteY3" fmla="*/ 3429000 h 6858000"/>
              <a:gd name="connsiteX4" fmla="*/ 3942630 w 5337534"/>
              <a:gd name="connsiteY4" fmla="*/ 6796596 h 6858000"/>
              <a:gd name="connsiteX5" fmla="*/ 3878225 w 5337534"/>
              <a:gd name="connsiteY5" fmla="*/ 6858000 h 6858000"/>
              <a:gd name="connsiteX6" fmla="*/ 0 w 5337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7534" h="6858000">
                <a:moveTo>
                  <a:pt x="0" y="0"/>
                </a:moveTo>
                <a:lnTo>
                  <a:pt x="3878225" y="0"/>
                </a:lnTo>
                <a:lnTo>
                  <a:pt x="3942630" y="61404"/>
                </a:lnTo>
                <a:cubicBezTo>
                  <a:pt x="4804473" y="923247"/>
                  <a:pt x="5337534" y="2113872"/>
                  <a:pt x="5337534" y="3429000"/>
                </a:cubicBezTo>
                <a:cubicBezTo>
                  <a:pt x="5337534" y="4744128"/>
                  <a:pt x="4804473" y="5934753"/>
                  <a:pt x="3942630" y="6796596"/>
                </a:cubicBezTo>
                <a:lnTo>
                  <a:pt x="38782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3">
                  <a:alpha val="2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D85FCD-95CB-4D1A-820B-971BD68DF3F4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FC04DC-66F2-47AF-8B2A-78A2CB7BA1C3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rgbClr val="A5C1F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7762B6-60BF-4B8E-BE48-53F0E971505B}"/>
              </a:ext>
            </a:extLst>
          </p:cNvPr>
          <p:cNvSpPr txBox="1"/>
          <p:nvPr/>
        </p:nvSpPr>
        <p:spPr>
          <a:xfrm>
            <a:off x="9665509" y="6060287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HS 2021</a:t>
            </a:r>
            <a:endParaRPr lang="en-ID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F072-45DE-4AC8-BA7A-5C56DD9D0D68}"/>
              </a:ext>
            </a:extLst>
          </p:cNvPr>
          <p:cNvSpPr txBox="1"/>
          <p:nvPr/>
        </p:nvSpPr>
        <p:spPr>
          <a:xfrm>
            <a:off x="5988923" y="2904774"/>
            <a:ext cx="526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Raleway Black" panose="020B0A03030101060003" pitchFamily="34" charset="0"/>
              </a:rPr>
              <a:t>Thank </a:t>
            </a:r>
            <a:r>
              <a:rPr lang="en-US" sz="7200" dirty="0">
                <a:solidFill>
                  <a:srgbClr val="6DA5EA"/>
                </a:solidFill>
                <a:latin typeface="Raleway Black" panose="020B0A03030101060003" pitchFamily="34" charset="0"/>
              </a:rPr>
              <a:t>You</a:t>
            </a:r>
            <a:endParaRPr lang="en-ID" sz="72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82B53C-FD21-4202-9230-9C7D3C2FD065}"/>
              </a:ext>
            </a:extLst>
          </p:cNvPr>
          <p:cNvSpPr/>
          <p:nvPr/>
        </p:nvSpPr>
        <p:spPr>
          <a:xfrm>
            <a:off x="-282216" y="-362609"/>
            <a:ext cx="5901966" cy="7583218"/>
          </a:xfrm>
          <a:custGeom>
            <a:avLst/>
            <a:gdLst>
              <a:gd name="connsiteX0" fmla="*/ 0 w 5337534"/>
              <a:gd name="connsiteY0" fmla="*/ 0 h 6858000"/>
              <a:gd name="connsiteX1" fmla="*/ 3878225 w 5337534"/>
              <a:gd name="connsiteY1" fmla="*/ 0 h 6858000"/>
              <a:gd name="connsiteX2" fmla="*/ 3942630 w 5337534"/>
              <a:gd name="connsiteY2" fmla="*/ 61404 h 6858000"/>
              <a:gd name="connsiteX3" fmla="*/ 5337534 w 5337534"/>
              <a:gd name="connsiteY3" fmla="*/ 3429000 h 6858000"/>
              <a:gd name="connsiteX4" fmla="*/ 3942630 w 5337534"/>
              <a:gd name="connsiteY4" fmla="*/ 6796596 h 6858000"/>
              <a:gd name="connsiteX5" fmla="*/ 3878225 w 5337534"/>
              <a:gd name="connsiteY5" fmla="*/ 6858000 h 6858000"/>
              <a:gd name="connsiteX6" fmla="*/ 0 w 5337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7534" h="6858000">
                <a:moveTo>
                  <a:pt x="0" y="0"/>
                </a:moveTo>
                <a:lnTo>
                  <a:pt x="3878225" y="0"/>
                </a:lnTo>
                <a:lnTo>
                  <a:pt x="3942630" y="61404"/>
                </a:lnTo>
                <a:cubicBezTo>
                  <a:pt x="4804473" y="923247"/>
                  <a:pt x="5337534" y="2113872"/>
                  <a:pt x="5337534" y="3429000"/>
                </a:cubicBezTo>
                <a:cubicBezTo>
                  <a:pt x="5337534" y="4744128"/>
                  <a:pt x="4804473" y="5934753"/>
                  <a:pt x="3942630" y="6796596"/>
                </a:cubicBezTo>
                <a:lnTo>
                  <a:pt x="3878225" y="6858000"/>
                </a:lnTo>
                <a:lnTo>
                  <a:pt x="0" y="6858000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B647F7-712A-4F16-BF1B-FF150F634567}"/>
              </a:ext>
            </a:extLst>
          </p:cNvPr>
          <p:cNvGrpSpPr/>
          <p:nvPr/>
        </p:nvGrpSpPr>
        <p:grpSpPr>
          <a:xfrm>
            <a:off x="4673600" y="5095087"/>
            <a:ext cx="965200" cy="965200"/>
            <a:chOff x="8121650" y="1059814"/>
            <a:chExt cx="558800" cy="5588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7EED9B-E395-40B9-97EC-79C43D2DC6B8}"/>
                </a:ext>
              </a:extLst>
            </p:cNvPr>
            <p:cNvSpPr/>
            <p:nvPr/>
          </p:nvSpPr>
          <p:spPr>
            <a:xfrm>
              <a:off x="8121650" y="1059814"/>
              <a:ext cx="558800" cy="558800"/>
            </a:xfrm>
            <a:prstGeom prst="ellipse">
              <a:avLst/>
            </a:prstGeom>
            <a:solidFill>
              <a:srgbClr val="6851D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35E714-60DC-4D29-96F8-32458830D557}"/>
                </a:ext>
              </a:extLst>
            </p:cNvPr>
            <p:cNvSpPr/>
            <p:nvPr/>
          </p:nvSpPr>
          <p:spPr>
            <a:xfrm>
              <a:off x="8281194" y="1219358"/>
              <a:ext cx="239712" cy="239712"/>
            </a:xfrm>
            <a:prstGeom prst="ellipse">
              <a:avLst/>
            </a:prstGeom>
            <a:solidFill>
              <a:srgbClr val="6DA5E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8" name="TextBox 47">
            <a:extLst>
              <a:ext uri="{FF2B5EF4-FFF2-40B4-BE49-F238E27FC236}">
                <a16:creationId xmlns:a16="http://schemas.microsoft.com/office/drawing/2014/main" id="{A077B63C-DFB5-4AAA-8958-02D9B8952FA7}"/>
              </a:ext>
            </a:extLst>
          </p:cNvPr>
          <p:cNvSpPr txBox="1"/>
          <p:nvPr/>
        </p:nvSpPr>
        <p:spPr>
          <a:xfrm>
            <a:off x="9853058" y="624336"/>
            <a:ext cx="121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Black" panose="020B0A03030101060003" pitchFamily="34" charset="0"/>
              </a:rPr>
              <a:t>Voting</a:t>
            </a:r>
            <a:r>
              <a:rPr lang="en-US" sz="1400" dirty="0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14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76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A16A92-1D7C-4AFC-A90F-3754ADAB8284}"/>
              </a:ext>
            </a:extLst>
          </p:cNvPr>
          <p:cNvSpPr txBox="1"/>
          <p:nvPr/>
        </p:nvSpPr>
        <p:spPr>
          <a:xfrm>
            <a:off x="699796" y="755780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References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4336DA9-032A-4F7F-A4B1-B9BEE0137FD0}"/>
              </a:ext>
            </a:extLst>
          </p:cNvPr>
          <p:cNvSpPr txBox="1"/>
          <p:nvPr/>
        </p:nvSpPr>
        <p:spPr>
          <a:xfrm>
            <a:off x="709127" y="1520890"/>
            <a:ext cx="10254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Images: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https://unsplash.com/photos/v0OWc_skg0g</a:t>
            </a:r>
          </a:p>
          <a:p>
            <a:endParaRPr lang="de-CH" sz="1600" dirty="0"/>
          </a:p>
          <a:p>
            <a:r>
              <a:rPr lang="de-CH" sz="1600" dirty="0"/>
              <a:t>Icons: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/>
              <a:t>Github</a:t>
            </a:r>
            <a:r>
              <a:rPr lang="de-CH" sz="1600" dirty="0"/>
              <a:t>: https://www.flaticon.com/de/ </a:t>
            </a:r>
          </a:p>
          <a:p>
            <a:pPr lvl="1"/>
            <a:endParaRPr lang="de-CH" sz="1600" dirty="0"/>
          </a:p>
          <a:p>
            <a:r>
              <a:rPr lang="de-CH" sz="1600" dirty="0"/>
              <a:t>Slide Template: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https://elements.envato.com/de/cryptolink-cryptocurrency-powerpoint-RGXH3N7</a:t>
            </a:r>
          </a:p>
        </p:txBody>
      </p:sp>
    </p:spTree>
    <p:extLst>
      <p:ext uri="{BB962C8B-B14F-4D97-AF65-F5344CB8AC3E}">
        <p14:creationId xmlns:p14="http://schemas.microsoft.com/office/powerpoint/2010/main" val="39277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4E5115A3-C317-423B-95A9-00D25969A221}"/>
              </a:ext>
            </a:extLst>
          </p:cNvPr>
          <p:cNvSpPr txBox="1"/>
          <p:nvPr/>
        </p:nvSpPr>
        <p:spPr>
          <a:xfrm>
            <a:off x="513119" y="624336"/>
            <a:ext cx="121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Black" panose="020B0A03030101060003" pitchFamily="34" charset="0"/>
              </a:rPr>
              <a:t>Voting</a:t>
            </a:r>
            <a:r>
              <a:rPr lang="en-US" sz="1400" dirty="0">
                <a:solidFill>
                  <a:srgbClr val="6DA5EA"/>
                </a:solidFill>
                <a:latin typeface="Raleway Black" panose="020B0A03030101060003" pitchFamily="34" charset="0"/>
              </a:rPr>
              <a:t>DAO</a:t>
            </a:r>
            <a:endParaRPr lang="en-ID" sz="1400" dirty="0">
              <a:solidFill>
                <a:srgbClr val="6DA5EA"/>
              </a:solidFill>
              <a:latin typeface="Raleway Black" panose="020B0A030301010600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43E21-6BE5-470F-92F7-DB1FD887353A}"/>
              </a:ext>
            </a:extLst>
          </p:cNvPr>
          <p:cNvSpPr txBox="1"/>
          <p:nvPr/>
        </p:nvSpPr>
        <p:spPr>
          <a:xfrm>
            <a:off x="3790950" y="1018023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Table Of </a:t>
            </a:r>
            <a:r>
              <a:rPr lang="en-US" sz="3200" dirty="0">
                <a:solidFill>
                  <a:srgbClr val="6DA5EA"/>
                </a:solidFill>
                <a:latin typeface="+mj-lt"/>
              </a:rPr>
              <a:t>Contents</a:t>
            </a:r>
            <a:endParaRPr lang="en-ID" sz="3200" dirty="0">
              <a:solidFill>
                <a:srgbClr val="6DA5EA"/>
              </a:solidFill>
              <a:latin typeface="+mj-lt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115A79A-E65F-4D67-AC07-855A0421809F}"/>
              </a:ext>
            </a:extLst>
          </p:cNvPr>
          <p:cNvGrpSpPr/>
          <p:nvPr/>
        </p:nvGrpSpPr>
        <p:grpSpPr>
          <a:xfrm>
            <a:off x="588700" y="1993641"/>
            <a:ext cx="11014601" cy="2870718"/>
            <a:chOff x="588700" y="1981200"/>
            <a:chExt cx="11014601" cy="28707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9CC2D9-816F-4F1D-88CA-644546D5A0B9}"/>
                </a:ext>
              </a:extLst>
            </p:cNvPr>
            <p:cNvSpPr txBox="1"/>
            <p:nvPr/>
          </p:nvSpPr>
          <p:spPr>
            <a:xfrm>
              <a:off x="1913727" y="2200435"/>
              <a:ext cx="1513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Introduction</a:t>
              </a:r>
              <a:endParaRPr lang="en-ID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A8398E-7C1A-431D-9A78-0B88528565D4}"/>
                </a:ext>
              </a:extLst>
            </p:cNvPr>
            <p:cNvSpPr txBox="1"/>
            <p:nvPr/>
          </p:nvSpPr>
          <p:spPr>
            <a:xfrm>
              <a:off x="1913728" y="2482357"/>
              <a:ext cx="2505637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What is the idea and </a:t>
              </a:r>
              <a:b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</a:b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why on the earth?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D0F080-3475-43D8-9A2D-7ED8D10EB5E9}"/>
                </a:ext>
              </a:extLst>
            </p:cNvPr>
            <p:cNvSpPr txBox="1"/>
            <p:nvPr/>
          </p:nvSpPr>
          <p:spPr>
            <a:xfrm>
              <a:off x="1112720" y="2163635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01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D32CD7-6C22-47D3-8256-33967EBDC35B}"/>
                </a:ext>
              </a:extLst>
            </p:cNvPr>
            <p:cNvSpPr txBox="1"/>
            <p:nvPr/>
          </p:nvSpPr>
          <p:spPr>
            <a:xfrm>
              <a:off x="5472285" y="2200435"/>
              <a:ext cx="1778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Demonstration</a:t>
              </a:r>
              <a:endParaRPr lang="en-ID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DF8D39-AA6B-470E-B78A-7192F7C894EF}"/>
                </a:ext>
              </a:extLst>
            </p:cNvPr>
            <p:cNvSpPr txBox="1"/>
            <p:nvPr/>
          </p:nvSpPr>
          <p:spPr>
            <a:xfrm>
              <a:off x="5472286" y="2482357"/>
              <a:ext cx="2505637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Let’s do absolutes, not </a:t>
              </a:r>
              <a:b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</a:b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If’s, Buts, and Maybes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28C0A2-8E0E-47D2-982F-C0906233E5D6}"/>
                </a:ext>
              </a:extLst>
            </p:cNvPr>
            <p:cNvSpPr txBox="1"/>
            <p:nvPr/>
          </p:nvSpPr>
          <p:spPr>
            <a:xfrm>
              <a:off x="4671278" y="2163635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02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271305-E880-4F10-927E-991AB3640787}"/>
                </a:ext>
              </a:extLst>
            </p:cNvPr>
            <p:cNvSpPr txBox="1"/>
            <p:nvPr/>
          </p:nvSpPr>
          <p:spPr>
            <a:xfrm>
              <a:off x="9030843" y="2200435"/>
              <a:ext cx="1774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Coding Section</a:t>
              </a:r>
              <a:endParaRPr lang="en-ID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11563D9-A29C-401E-84B8-7E7682586745}"/>
                </a:ext>
              </a:extLst>
            </p:cNvPr>
            <p:cNvSpPr txBox="1"/>
            <p:nvPr/>
          </p:nvSpPr>
          <p:spPr>
            <a:xfrm>
              <a:off x="9030844" y="2482357"/>
              <a:ext cx="2505637" cy="3175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How is it </a:t>
              </a:r>
              <a:r>
                <a:rPr lang="en-US" sz="1100" strike="sngStrike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cried</a:t>
              </a: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 coded?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E95413C-F4B0-479F-AE0C-3F38037C4FEA}"/>
                </a:ext>
              </a:extLst>
            </p:cNvPr>
            <p:cNvSpPr txBox="1"/>
            <p:nvPr/>
          </p:nvSpPr>
          <p:spPr>
            <a:xfrm>
              <a:off x="8229836" y="2163635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03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83E844-86FD-43EC-8430-10587974659A}"/>
                </a:ext>
              </a:extLst>
            </p:cNvPr>
            <p:cNvSpPr txBox="1"/>
            <p:nvPr/>
          </p:nvSpPr>
          <p:spPr>
            <a:xfrm>
              <a:off x="1913727" y="3644320"/>
              <a:ext cx="13837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Limitations</a:t>
              </a:r>
              <a:endParaRPr lang="en-ID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C9D47C-8721-4D23-A0B9-C7F3D3C1B5FB}"/>
                </a:ext>
              </a:extLst>
            </p:cNvPr>
            <p:cNvSpPr txBox="1"/>
            <p:nvPr/>
          </p:nvSpPr>
          <p:spPr>
            <a:xfrm>
              <a:off x="1913728" y="3926242"/>
              <a:ext cx="1909335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The road to success is </a:t>
              </a:r>
              <a:b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</a:b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paved with limitations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362B01-75BE-4BF0-8344-5E0029AE35BE}"/>
                </a:ext>
              </a:extLst>
            </p:cNvPr>
            <p:cNvSpPr txBox="1"/>
            <p:nvPr/>
          </p:nvSpPr>
          <p:spPr>
            <a:xfrm>
              <a:off x="1112720" y="3607520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04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C073BF-D50D-49FC-8ADE-B4FD961E80CC}"/>
                </a:ext>
              </a:extLst>
            </p:cNvPr>
            <p:cNvSpPr txBox="1"/>
            <p:nvPr/>
          </p:nvSpPr>
          <p:spPr>
            <a:xfrm>
              <a:off x="5472285" y="3644320"/>
              <a:ext cx="2416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Theoretical Solutions</a:t>
              </a:r>
              <a:endParaRPr lang="en-ID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AC5FE9-6C02-4093-B668-E77B2A20631E}"/>
                </a:ext>
              </a:extLst>
            </p:cNvPr>
            <p:cNvSpPr txBox="1"/>
            <p:nvPr/>
          </p:nvSpPr>
          <p:spPr>
            <a:xfrm>
              <a:off x="5472286" y="3926242"/>
              <a:ext cx="2505637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What could we do if we were paid enough?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321BCFA-9E5E-4498-909B-CABC79AB3467}"/>
                </a:ext>
              </a:extLst>
            </p:cNvPr>
            <p:cNvSpPr txBox="1"/>
            <p:nvPr/>
          </p:nvSpPr>
          <p:spPr>
            <a:xfrm>
              <a:off x="4671278" y="3607520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05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66FA47-E70A-484D-8DA9-EA24512F610E}"/>
                </a:ext>
              </a:extLst>
            </p:cNvPr>
            <p:cNvSpPr txBox="1"/>
            <p:nvPr/>
          </p:nvSpPr>
          <p:spPr>
            <a:xfrm>
              <a:off x="9030843" y="3644320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Q&amp;A</a:t>
              </a:r>
              <a:endParaRPr lang="en-ID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D02F91-D03A-444E-A8CA-C48AF35C6852}"/>
                </a:ext>
              </a:extLst>
            </p:cNvPr>
            <p:cNvSpPr txBox="1"/>
            <p:nvPr/>
          </p:nvSpPr>
          <p:spPr>
            <a:xfrm>
              <a:off x="9030844" y="3926242"/>
              <a:ext cx="2505637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a typeface="Times New Roman" panose="02020603050405020304" pitchFamily="18" charset="0"/>
                </a:rPr>
                <a:t>We love it when questions are sent to our pager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E756892-F46E-4920-9E57-E27ADB47EFF7}"/>
                </a:ext>
              </a:extLst>
            </p:cNvPr>
            <p:cNvSpPr txBox="1"/>
            <p:nvPr/>
          </p:nvSpPr>
          <p:spPr>
            <a:xfrm>
              <a:off x="8229836" y="3607520"/>
              <a:ext cx="7429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noFill/>
                </a:rPr>
                <a:t>06</a:t>
              </a:r>
              <a:endParaRPr lang="en-ID" sz="2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noFill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65F512-CA45-443B-9797-77BE6E59327E}"/>
                </a:ext>
              </a:extLst>
            </p:cNvPr>
            <p:cNvCxnSpPr>
              <a:cxnSpLocks/>
            </p:cNvCxnSpPr>
            <p:nvPr/>
          </p:nvCxnSpPr>
          <p:spPr>
            <a:xfrm>
              <a:off x="4265921" y="1981200"/>
              <a:ext cx="0" cy="2870718"/>
            </a:xfrm>
            <a:prstGeom prst="line">
              <a:avLst/>
            </a:prstGeom>
            <a:ln>
              <a:solidFill>
                <a:srgbClr val="6DA5E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8A2106B-AB0F-4D9F-AB04-9924073E2BFF}"/>
                </a:ext>
              </a:extLst>
            </p:cNvPr>
            <p:cNvCxnSpPr>
              <a:cxnSpLocks/>
            </p:cNvCxnSpPr>
            <p:nvPr/>
          </p:nvCxnSpPr>
          <p:spPr>
            <a:xfrm>
              <a:off x="7926079" y="2006110"/>
              <a:ext cx="0" cy="2827147"/>
            </a:xfrm>
            <a:prstGeom prst="line">
              <a:avLst/>
            </a:prstGeom>
            <a:ln>
              <a:solidFill>
                <a:srgbClr val="6DA5E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AC86861-FA1E-4319-B020-211A4CE82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700" y="3276600"/>
              <a:ext cx="11014601" cy="0"/>
            </a:xfrm>
            <a:prstGeom prst="line">
              <a:avLst/>
            </a:prstGeom>
            <a:ln>
              <a:solidFill>
                <a:srgbClr val="6DA5E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62B11C6-32CC-4694-9AA6-1309CB46A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700" y="4838700"/>
              <a:ext cx="11014601" cy="0"/>
            </a:xfrm>
            <a:prstGeom prst="line">
              <a:avLst/>
            </a:prstGeom>
            <a:ln>
              <a:solidFill>
                <a:srgbClr val="6DA5E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580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5BB0CC-51BD-4CDC-9197-16433ACB109F}"/>
              </a:ext>
            </a:extLst>
          </p:cNvPr>
          <p:cNvSpPr/>
          <p:nvPr/>
        </p:nvSpPr>
        <p:spPr>
          <a:xfrm>
            <a:off x="0" y="638175"/>
            <a:ext cx="4261628" cy="3819525"/>
          </a:xfrm>
          <a:custGeom>
            <a:avLst/>
            <a:gdLst>
              <a:gd name="connsiteX0" fmla="*/ 0 w 4261628"/>
              <a:gd name="connsiteY0" fmla="*/ 0 h 3819525"/>
              <a:gd name="connsiteX1" fmla="*/ 4036161 w 4261628"/>
              <a:gd name="connsiteY1" fmla="*/ 0 h 3819525"/>
              <a:gd name="connsiteX2" fmla="*/ 4261628 w 4261628"/>
              <a:gd name="connsiteY2" fmla="*/ 225467 h 3819525"/>
              <a:gd name="connsiteX3" fmla="*/ 4261628 w 4261628"/>
              <a:gd name="connsiteY3" fmla="*/ 3594058 h 3819525"/>
              <a:gd name="connsiteX4" fmla="*/ 4036161 w 4261628"/>
              <a:gd name="connsiteY4" fmla="*/ 3819525 h 3819525"/>
              <a:gd name="connsiteX5" fmla="*/ 0 w 4261628"/>
              <a:gd name="connsiteY5" fmla="*/ 3819525 h 381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1628" h="3819525">
                <a:moveTo>
                  <a:pt x="0" y="0"/>
                </a:moveTo>
                <a:lnTo>
                  <a:pt x="4036161" y="0"/>
                </a:lnTo>
                <a:cubicBezTo>
                  <a:pt x="4160683" y="0"/>
                  <a:pt x="4261628" y="100945"/>
                  <a:pt x="4261628" y="225467"/>
                </a:cubicBezTo>
                <a:lnTo>
                  <a:pt x="4261628" y="3594058"/>
                </a:lnTo>
                <a:cubicBezTo>
                  <a:pt x="4261628" y="3718580"/>
                  <a:pt x="4160683" y="3819525"/>
                  <a:pt x="4036161" y="3819525"/>
                </a:cubicBezTo>
                <a:lnTo>
                  <a:pt x="0" y="381952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82BD0-F552-46B3-ABDE-18BAA5EA00D9}"/>
              </a:ext>
            </a:extLst>
          </p:cNvPr>
          <p:cNvSpPr txBox="1"/>
          <p:nvPr/>
        </p:nvSpPr>
        <p:spPr>
          <a:xfrm>
            <a:off x="5808890" y="1519134"/>
            <a:ext cx="390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err="1">
                <a:latin typeface="+mj-lt"/>
              </a:rPr>
              <a:t>Introduction</a:t>
            </a:r>
            <a:endParaRPr lang="en-ID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50427-1EDC-4BBE-8337-27932A4B34B9}"/>
              </a:ext>
            </a:extLst>
          </p:cNvPr>
          <p:cNvSpPr txBox="1"/>
          <p:nvPr/>
        </p:nvSpPr>
        <p:spPr>
          <a:xfrm>
            <a:off x="5808889" y="1277834"/>
            <a:ext cx="338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is the idea and why on the earth?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DD510F1-C89F-4E99-8955-176B9EE67B51}"/>
              </a:ext>
            </a:extLst>
          </p:cNvPr>
          <p:cNvGrpSpPr/>
          <p:nvPr/>
        </p:nvGrpSpPr>
        <p:grpSpPr>
          <a:xfrm>
            <a:off x="5789840" y="2520536"/>
            <a:ext cx="2622168" cy="1413444"/>
            <a:chOff x="5789840" y="2735144"/>
            <a:chExt cx="2622168" cy="14134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16A526-A91C-49F3-83CE-EB806C71E248}"/>
                </a:ext>
              </a:extLst>
            </p:cNvPr>
            <p:cNvSpPr txBox="1"/>
            <p:nvPr/>
          </p:nvSpPr>
          <p:spPr>
            <a:xfrm>
              <a:off x="5808889" y="3174012"/>
              <a:ext cx="2560669" cy="419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Importance of Voting</a:t>
              </a:r>
              <a:endParaRPr lang="id-ID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C71FDA-4D2B-43BE-8D75-21086B95C468}"/>
                </a:ext>
              </a:extLst>
            </p:cNvPr>
            <p:cNvSpPr txBox="1"/>
            <p:nvPr/>
          </p:nvSpPr>
          <p:spPr>
            <a:xfrm>
              <a:off x="5808890" y="3577085"/>
              <a:ext cx="2603118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Voting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process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is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one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of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the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main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cornerstones</a:t>
              </a:r>
              <a:endParaRPr lang="id-ID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6C2F91-FC5D-46B7-9C94-F1BF98319699}"/>
                </a:ext>
              </a:extLst>
            </p:cNvPr>
            <p:cNvSpPr txBox="1"/>
            <p:nvPr/>
          </p:nvSpPr>
          <p:spPr>
            <a:xfrm>
              <a:off x="5789840" y="2735144"/>
              <a:ext cx="938051" cy="583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n w="3175">
                    <a:solidFill>
                      <a:schemeClr val="tx2">
                        <a:lumMod val="40000"/>
                        <a:lumOff val="60000"/>
                        <a:alpha val="55000"/>
                      </a:schemeClr>
                    </a:solidFill>
                  </a:ln>
                  <a:noFill/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01</a:t>
              </a:r>
              <a:endParaRPr lang="id-ID" sz="2400" b="1" dirty="0">
                <a:ln w="3175">
                  <a:solidFill>
                    <a:schemeClr val="tx2">
                      <a:lumMod val="40000"/>
                      <a:lumOff val="60000"/>
                      <a:alpha val="55000"/>
                    </a:schemeClr>
                  </a:soli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6719B9-9B2A-45E3-AA5A-719361B98F84}"/>
              </a:ext>
            </a:extLst>
          </p:cNvPr>
          <p:cNvGrpSpPr/>
          <p:nvPr/>
        </p:nvGrpSpPr>
        <p:grpSpPr>
          <a:xfrm>
            <a:off x="8838822" y="2520536"/>
            <a:ext cx="2622168" cy="1413444"/>
            <a:chOff x="8838822" y="2735144"/>
            <a:chExt cx="2622168" cy="14134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33C03F-4384-45BE-96A8-D7FDEFC22A2C}"/>
                </a:ext>
              </a:extLst>
            </p:cNvPr>
            <p:cNvSpPr txBox="1"/>
            <p:nvPr/>
          </p:nvSpPr>
          <p:spPr>
            <a:xfrm>
              <a:off x="8857872" y="3174012"/>
              <a:ext cx="2323268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3"/>
                      </a:gs>
                    </a:gsLst>
                    <a:lin ang="2700000" scaled="1"/>
                  </a:gra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Technologies</a:t>
              </a:r>
              <a:endParaRPr lang="id-ID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E648AC-7A7F-465A-B811-043548DEDFF3}"/>
                </a:ext>
              </a:extLst>
            </p:cNvPr>
            <p:cNvSpPr txBox="1"/>
            <p:nvPr/>
          </p:nvSpPr>
          <p:spPr>
            <a:xfrm>
              <a:off x="8857872" y="3577085"/>
              <a:ext cx="2603118" cy="57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One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of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the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reprentative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examples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is</a:t>
              </a:r>
              <a:r>
                <a:rPr lang="de-CH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 smart </a:t>
              </a:r>
              <a:r>
                <a:rPr lang="de-CH" sz="1100" dirty="0" err="1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contract</a:t>
              </a:r>
              <a:endParaRPr lang="id-ID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7B2299-EF8A-4AE4-B61E-8B2C554B5FF4}"/>
                </a:ext>
              </a:extLst>
            </p:cNvPr>
            <p:cNvSpPr txBox="1"/>
            <p:nvPr/>
          </p:nvSpPr>
          <p:spPr>
            <a:xfrm>
              <a:off x="8838822" y="2735144"/>
              <a:ext cx="938051" cy="583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n w="3175">
                    <a:gradFill flip="none" rotWithShape="1">
                      <a:gsLst>
                        <a:gs pos="0">
                          <a:schemeClr val="accent1">
                            <a:alpha val="55000"/>
                          </a:schemeClr>
                        </a:gs>
                        <a:gs pos="100000">
                          <a:schemeClr val="accent3">
                            <a:alpha val="55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02</a:t>
              </a:r>
              <a:endParaRPr lang="id-ID" sz="2400" b="1" dirty="0">
                <a:ln w="3175">
                  <a:gradFill flip="none" rotWithShape="1">
                    <a:gsLst>
                      <a:gs pos="0">
                        <a:schemeClr val="accent1">
                          <a:alpha val="55000"/>
                        </a:schemeClr>
                      </a:gs>
                      <a:gs pos="100000">
                        <a:schemeClr val="accent3">
                          <a:alpha val="55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A1E3E78-3D41-4DDB-81AB-BA3EC4930442}"/>
              </a:ext>
            </a:extLst>
          </p:cNvPr>
          <p:cNvGrpSpPr/>
          <p:nvPr/>
        </p:nvGrpSpPr>
        <p:grpSpPr>
          <a:xfrm>
            <a:off x="5789840" y="3952115"/>
            <a:ext cx="2622168" cy="1667360"/>
            <a:chOff x="5789840" y="4166723"/>
            <a:chExt cx="2622168" cy="16673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107C4-74F9-4D8C-83A8-F311E3BA61EF}"/>
                </a:ext>
              </a:extLst>
            </p:cNvPr>
            <p:cNvSpPr txBox="1"/>
            <p:nvPr/>
          </p:nvSpPr>
          <p:spPr>
            <a:xfrm>
              <a:off x="5808890" y="4605591"/>
              <a:ext cx="2323268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Voting DAO</a:t>
              </a:r>
              <a:endParaRPr lang="id-ID" sz="16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0D9BD4-3932-442A-83FE-7B88D99BE428}"/>
                </a:ext>
              </a:extLst>
            </p:cNvPr>
            <p:cNvSpPr txBox="1"/>
            <p:nvPr/>
          </p:nvSpPr>
          <p:spPr>
            <a:xfrm>
              <a:off x="5808890" y="5008664"/>
              <a:ext cx="2603118" cy="825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accent6"/>
                  </a:solidFill>
                  <a:effectLst/>
                  <a:ea typeface="Times New Roman" panose="02020603050405020304" pitchFamily="18" charset="0"/>
                </a:rPr>
                <a:t>Our objective is to deploy a smart contract which guarantees a fair voting process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02DCDE-176F-4611-95B3-08F13C68CBF6}"/>
                </a:ext>
              </a:extLst>
            </p:cNvPr>
            <p:cNvSpPr txBox="1"/>
            <p:nvPr/>
          </p:nvSpPr>
          <p:spPr>
            <a:xfrm>
              <a:off x="5789840" y="4166723"/>
              <a:ext cx="938051" cy="583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n w="3175">
                    <a:solidFill>
                      <a:schemeClr val="tx2">
                        <a:lumMod val="40000"/>
                        <a:lumOff val="60000"/>
                        <a:alpha val="55000"/>
                      </a:schemeClr>
                    </a:solidFill>
                  </a:ln>
                  <a:noFill/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03</a:t>
              </a:r>
              <a:endParaRPr lang="id-ID" sz="2400" b="1" dirty="0">
                <a:ln w="3175">
                  <a:solidFill>
                    <a:schemeClr val="tx2">
                      <a:lumMod val="40000"/>
                      <a:lumOff val="60000"/>
                      <a:alpha val="55000"/>
                    </a:schemeClr>
                  </a:solidFill>
                </a:ln>
                <a:noFill/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F008BE-165A-44F7-AA55-8AF01CAC177A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7F5B77-E2AC-47FC-B511-1D0167350F88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rgbClr val="A5C1F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6E2384-7B98-4FB3-AB6A-17F80AF3AE40}"/>
              </a:ext>
            </a:extLst>
          </p:cNvPr>
          <p:cNvSpPr txBox="1"/>
          <p:nvPr/>
        </p:nvSpPr>
        <p:spPr>
          <a:xfrm>
            <a:off x="9665510" y="6060287"/>
            <a:ext cx="5870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HS 2021</a:t>
            </a:r>
            <a:endParaRPr lang="en-ID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DE3FE611-F015-42AD-AE2C-2039258A75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 b="7296"/>
          <a:stretch>
            <a:fillRect/>
          </a:stretch>
        </p:blipFill>
        <p:spPr/>
      </p:pic>
      <p:sp>
        <p:nvSpPr>
          <p:cNvPr id="23" name="TextBox 68">
            <a:extLst>
              <a:ext uri="{FF2B5EF4-FFF2-40B4-BE49-F238E27FC236}">
                <a16:creationId xmlns:a16="http://schemas.microsoft.com/office/drawing/2014/main" id="{4531A178-702C-40F9-B9BA-8EF7C07BB73F}"/>
              </a:ext>
            </a:extLst>
          </p:cNvPr>
          <p:cNvSpPr txBox="1"/>
          <p:nvPr/>
        </p:nvSpPr>
        <p:spPr>
          <a:xfrm>
            <a:off x="11058613" y="645347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Page 3</a:t>
            </a:r>
            <a:endParaRPr lang="en-ID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2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B0AA9B6-27B4-4C54-B9D8-FA9492675CA3}"/>
              </a:ext>
            </a:extLst>
          </p:cNvPr>
          <p:cNvSpPr/>
          <p:nvPr/>
        </p:nvSpPr>
        <p:spPr>
          <a:xfrm>
            <a:off x="0" y="2095500"/>
            <a:ext cx="8250995" cy="4762500"/>
          </a:xfrm>
          <a:prstGeom prst="rtTriangl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B4196A4E-0BAA-47F3-B6FA-D6AF98A87C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r="100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57069-9BCF-4B7F-BD83-B9444FEAFD18}"/>
              </a:ext>
            </a:extLst>
          </p:cNvPr>
          <p:cNvSpPr txBox="1"/>
          <p:nvPr/>
        </p:nvSpPr>
        <p:spPr>
          <a:xfrm>
            <a:off x="6713639" y="1897422"/>
            <a:ext cx="3905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latin typeface="+mj-lt"/>
              </a:rPr>
              <a:t>Demonstration </a:t>
            </a:r>
            <a:r>
              <a:rPr lang="de-CH" sz="3200" dirty="0" err="1">
                <a:solidFill>
                  <a:srgbClr val="6DA5EA"/>
                </a:solidFill>
                <a:latin typeface="+mj-lt"/>
              </a:rPr>
              <a:t>DApp</a:t>
            </a:r>
            <a:endParaRPr lang="en-ID" sz="3200" dirty="0">
              <a:solidFill>
                <a:srgbClr val="6DA5EA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37187-9D68-46CD-A19B-6FA574A08B80}"/>
              </a:ext>
            </a:extLst>
          </p:cNvPr>
          <p:cNvSpPr txBox="1"/>
          <p:nvPr/>
        </p:nvSpPr>
        <p:spPr>
          <a:xfrm>
            <a:off x="6713638" y="1656122"/>
            <a:ext cx="4147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Let’s do absolutes, not If’s, Buts, and Maybes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325BC-F016-4E27-B2E9-53667A792439}"/>
              </a:ext>
            </a:extLst>
          </p:cNvPr>
          <p:cNvSpPr txBox="1"/>
          <p:nvPr/>
        </p:nvSpPr>
        <p:spPr>
          <a:xfrm>
            <a:off x="6713637" y="3183187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Imagine a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startup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in a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hiring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process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with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four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people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.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87BB9B-CF70-4459-9F77-A99A8EFE190C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D5C6475-37D2-42C8-9CD6-640838BF98B2}"/>
              </a:ext>
            </a:extLst>
          </p:cNvPr>
          <p:cNvSpPr/>
          <p:nvPr/>
        </p:nvSpPr>
        <p:spPr>
          <a:xfrm>
            <a:off x="11525250" y="2972782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B081E4-B2CC-41DB-9081-B8FBFE506E02}"/>
              </a:ext>
            </a:extLst>
          </p:cNvPr>
          <p:cNvSpPr/>
          <p:nvPr/>
        </p:nvSpPr>
        <p:spPr>
          <a:xfrm>
            <a:off x="11525250" y="3254703"/>
            <a:ext cx="66675" cy="66675"/>
          </a:xfrm>
          <a:prstGeom prst="ellipse">
            <a:avLst/>
          </a:prstGeom>
          <a:solidFill>
            <a:srgbClr val="6DA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42C383-BB97-44B9-BE9F-28F8E4ED4A2D}"/>
              </a:ext>
            </a:extLst>
          </p:cNvPr>
          <p:cNvSpPr/>
          <p:nvPr/>
        </p:nvSpPr>
        <p:spPr>
          <a:xfrm>
            <a:off x="11525250" y="3536623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E05088-F83F-4ABB-BD8E-D163F3ED1805}"/>
              </a:ext>
            </a:extLst>
          </p:cNvPr>
          <p:cNvSpPr/>
          <p:nvPr/>
        </p:nvSpPr>
        <p:spPr>
          <a:xfrm>
            <a:off x="11525250" y="3818543"/>
            <a:ext cx="66675" cy="66675"/>
          </a:xfrm>
          <a:prstGeom prst="ellipse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3561C1-F865-49AA-98E4-CCB8FD45924C}"/>
              </a:ext>
            </a:extLst>
          </p:cNvPr>
          <p:cNvCxnSpPr>
            <a:cxnSpLocks/>
          </p:cNvCxnSpPr>
          <p:nvPr/>
        </p:nvCxnSpPr>
        <p:spPr>
          <a:xfrm>
            <a:off x="10290629" y="6169353"/>
            <a:ext cx="1901371" cy="0"/>
          </a:xfrm>
          <a:prstGeom prst="line">
            <a:avLst/>
          </a:prstGeom>
          <a:ln w="19050">
            <a:solidFill>
              <a:srgbClr val="A5C1F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429A9-AD45-4F89-AD8B-F779BAB08525}"/>
              </a:ext>
            </a:extLst>
          </p:cNvPr>
          <p:cNvSpPr txBox="1"/>
          <p:nvPr/>
        </p:nvSpPr>
        <p:spPr>
          <a:xfrm>
            <a:off x="9665510" y="6060287"/>
            <a:ext cx="5870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HS 2021</a:t>
            </a:r>
            <a:endParaRPr lang="en-ID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A3E8AC4B-5093-4897-A872-17E6E6102327}"/>
              </a:ext>
            </a:extLst>
          </p:cNvPr>
          <p:cNvSpPr txBox="1"/>
          <p:nvPr/>
        </p:nvSpPr>
        <p:spPr>
          <a:xfrm>
            <a:off x="11058613" y="645347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Page 4</a:t>
            </a:r>
            <a:endParaRPr lang="en-ID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EB8048F-CA63-42E7-844F-7E5ECABCCBCB}"/>
              </a:ext>
            </a:extLst>
          </p:cNvPr>
          <p:cNvGrpSpPr/>
          <p:nvPr/>
        </p:nvGrpSpPr>
        <p:grpSpPr>
          <a:xfrm>
            <a:off x="978989" y="4336610"/>
            <a:ext cx="1504221" cy="1504221"/>
            <a:chOff x="725492" y="3755822"/>
            <a:chExt cx="2085009" cy="208500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1DC751-AD37-4AFC-A958-251CC24727C0}"/>
                </a:ext>
              </a:extLst>
            </p:cNvPr>
            <p:cNvSpPr/>
            <p:nvPr/>
          </p:nvSpPr>
          <p:spPr>
            <a:xfrm>
              <a:off x="725492" y="3755822"/>
              <a:ext cx="2085009" cy="208500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7E0E711-FAD6-43D5-9221-5994C120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1800" y="4389340"/>
              <a:ext cx="704365" cy="817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74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_use_case_x125_1">
            <a:hlinkClick r:id="" action="ppaction://media"/>
            <a:extLst>
              <a:ext uri="{FF2B5EF4-FFF2-40B4-BE49-F238E27FC236}">
                <a16:creationId xmlns:a16="http://schemas.microsoft.com/office/drawing/2014/main" id="{8047EC0B-CD91-44CD-8989-804C73478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C6662C-E75D-4C00-B45F-92F3CE466B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0" y="0"/>
            <a:ext cx="6410325" cy="685800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580308-C219-45C9-A6DC-0ADF7729201A}"/>
              </a:ext>
            </a:extLst>
          </p:cNvPr>
          <p:cNvSpPr/>
          <p:nvPr/>
        </p:nvSpPr>
        <p:spPr>
          <a:xfrm>
            <a:off x="8121650" y="1059814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51751-0642-45FF-8320-71E3F58D9669}"/>
              </a:ext>
            </a:extLst>
          </p:cNvPr>
          <p:cNvSpPr/>
          <p:nvPr/>
        </p:nvSpPr>
        <p:spPr>
          <a:xfrm>
            <a:off x="8121650" y="3149600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931642-B9F7-4C16-8F3B-304D754458CA}"/>
              </a:ext>
            </a:extLst>
          </p:cNvPr>
          <p:cNvSpPr/>
          <p:nvPr/>
        </p:nvSpPr>
        <p:spPr>
          <a:xfrm>
            <a:off x="8281194" y="1219358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rgbClr val="6DA5EA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8A631-9AEF-4208-AF54-92C4CF8F0FFA}"/>
              </a:ext>
            </a:extLst>
          </p:cNvPr>
          <p:cNvSpPr/>
          <p:nvPr/>
        </p:nvSpPr>
        <p:spPr>
          <a:xfrm>
            <a:off x="8281194" y="3309144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0A1E0-30FF-4DC6-9117-C462092E6016}"/>
              </a:ext>
            </a:extLst>
          </p:cNvPr>
          <p:cNvSpPr txBox="1"/>
          <p:nvPr/>
        </p:nvSpPr>
        <p:spPr>
          <a:xfrm>
            <a:off x="8733366" y="1182255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Inheritance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&amp; ERC20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B3F9-E844-4041-A889-09C162046271}"/>
              </a:ext>
            </a:extLst>
          </p:cNvPr>
          <p:cNvSpPr txBox="1"/>
          <p:nvPr/>
        </p:nvSpPr>
        <p:spPr>
          <a:xfrm>
            <a:off x="8727014" y="3264861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Variables &amp; Events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9D1114B-A843-4D99-BEFC-B0B80AA4B6DE}"/>
              </a:ext>
            </a:extLst>
          </p:cNvPr>
          <p:cNvCxnSpPr>
            <a:endCxn id="3" idx="2"/>
          </p:cNvCxnSpPr>
          <p:nvPr/>
        </p:nvCxnSpPr>
        <p:spPr>
          <a:xfrm>
            <a:off x="6410131" y="625151"/>
            <a:ext cx="1711519" cy="714063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9B74FB5F-FBC4-4CB8-8D12-FF8C2E9AED5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419461" y="2733869"/>
            <a:ext cx="1702189" cy="695131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>
            <a:extLst>
              <a:ext uri="{FF2B5EF4-FFF2-40B4-BE49-F238E27FC236}">
                <a16:creationId xmlns:a16="http://schemas.microsoft.com/office/drawing/2014/main" id="{CCC6662C-E75D-4C00-B45F-92F3CE466B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8514"/>
          <a:stretch/>
        </p:blipFill>
        <p:spPr>
          <a:xfrm>
            <a:off x="0" y="0"/>
            <a:ext cx="6410325" cy="685800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580308-C219-45C9-A6DC-0ADF7729201A}"/>
              </a:ext>
            </a:extLst>
          </p:cNvPr>
          <p:cNvSpPr/>
          <p:nvPr/>
        </p:nvSpPr>
        <p:spPr>
          <a:xfrm>
            <a:off x="8121650" y="1059814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51751-0642-45FF-8320-71E3F58D9669}"/>
              </a:ext>
            </a:extLst>
          </p:cNvPr>
          <p:cNvSpPr/>
          <p:nvPr/>
        </p:nvSpPr>
        <p:spPr>
          <a:xfrm>
            <a:off x="8121650" y="3149600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73FBB1-060A-4515-8787-47BD2A7CF703}"/>
              </a:ext>
            </a:extLst>
          </p:cNvPr>
          <p:cNvSpPr/>
          <p:nvPr/>
        </p:nvSpPr>
        <p:spPr>
          <a:xfrm>
            <a:off x="8121650" y="5239386"/>
            <a:ext cx="558800" cy="558800"/>
          </a:xfrm>
          <a:prstGeom prst="ellipse">
            <a:avLst/>
          </a:prstGeom>
          <a:solidFill>
            <a:srgbClr val="E7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931642-B9F7-4C16-8F3B-304D754458CA}"/>
              </a:ext>
            </a:extLst>
          </p:cNvPr>
          <p:cNvSpPr/>
          <p:nvPr/>
        </p:nvSpPr>
        <p:spPr>
          <a:xfrm>
            <a:off x="8281194" y="1219358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rgbClr val="6DA5EA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8A631-9AEF-4208-AF54-92C4CF8F0FFA}"/>
              </a:ext>
            </a:extLst>
          </p:cNvPr>
          <p:cNvSpPr/>
          <p:nvPr/>
        </p:nvSpPr>
        <p:spPr>
          <a:xfrm>
            <a:off x="8281194" y="3309144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6E0F99-6C5F-4A55-9530-D25ACA4825EA}"/>
              </a:ext>
            </a:extLst>
          </p:cNvPr>
          <p:cNvSpPr/>
          <p:nvPr/>
        </p:nvSpPr>
        <p:spPr>
          <a:xfrm>
            <a:off x="8281194" y="5398930"/>
            <a:ext cx="239712" cy="239712"/>
          </a:xfrm>
          <a:prstGeom prst="ellipse">
            <a:avLst/>
          </a:prstGeom>
          <a:solidFill>
            <a:srgbClr val="A5C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0A1E0-30FF-4DC6-9117-C462092E6016}"/>
              </a:ext>
            </a:extLst>
          </p:cNvPr>
          <p:cNvSpPr txBox="1"/>
          <p:nvPr/>
        </p:nvSpPr>
        <p:spPr>
          <a:xfrm>
            <a:off x="8733366" y="1182249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Modifiers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B3F9-E844-4041-A889-09C162046271}"/>
              </a:ext>
            </a:extLst>
          </p:cNvPr>
          <p:cNvSpPr txBox="1"/>
          <p:nvPr/>
        </p:nvSpPr>
        <p:spPr>
          <a:xfrm>
            <a:off x="8727014" y="3246209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Constructor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1BE70-C671-4C08-AAF7-66D9DF621863}"/>
              </a:ext>
            </a:extLst>
          </p:cNvPr>
          <p:cNvSpPr txBox="1"/>
          <p:nvPr/>
        </p:nvSpPr>
        <p:spPr>
          <a:xfrm>
            <a:off x="8739718" y="5348153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Transfering</a:t>
            </a:r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Votes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9D1114B-A843-4D99-BEFC-B0B80AA4B6D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419461" y="970384"/>
            <a:ext cx="1702189" cy="368830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9B74FB5F-FBC4-4CB8-8D12-FF8C2E9AED5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419461" y="2733869"/>
            <a:ext cx="1702189" cy="695131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83C78CA-6000-4196-8040-695C25EAA53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382139" y="5518786"/>
            <a:ext cx="1739511" cy="630087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7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8F751751-0642-45FF-8320-71E3F58D9669}"/>
              </a:ext>
            </a:extLst>
          </p:cNvPr>
          <p:cNvSpPr/>
          <p:nvPr/>
        </p:nvSpPr>
        <p:spPr>
          <a:xfrm>
            <a:off x="8121650" y="3149600"/>
            <a:ext cx="558800" cy="558800"/>
          </a:xfrm>
          <a:prstGeom prst="ellipse">
            <a:avLst/>
          </a:prstGeom>
          <a:solidFill>
            <a:srgbClr val="6851D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73FBB1-060A-4515-8787-47BD2A7CF703}"/>
              </a:ext>
            </a:extLst>
          </p:cNvPr>
          <p:cNvSpPr/>
          <p:nvPr/>
        </p:nvSpPr>
        <p:spPr>
          <a:xfrm>
            <a:off x="8121650" y="5239386"/>
            <a:ext cx="558800" cy="558800"/>
          </a:xfrm>
          <a:prstGeom prst="ellipse">
            <a:avLst/>
          </a:prstGeom>
          <a:solidFill>
            <a:srgbClr val="E7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8A631-9AEF-4208-AF54-92C4CF8F0FFA}"/>
              </a:ext>
            </a:extLst>
          </p:cNvPr>
          <p:cNvSpPr/>
          <p:nvPr/>
        </p:nvSpPr>
        <p:spPr>
          <a:xfrm>
            <a:off x="8281194" y="3309144"/>
            <a:ext cx="239712" cy="239712"/>
          </a:xfrm>
          <a:prstGeom prst="ellipse">
            <a:avLst/>
          </a:prstGeom>
          <a:solidFill>
            <a:srgbClr val="6DA5E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6E0F99-6C5F-4A55-9530-D25ACA4825EA}"/>
              </a:ext>
            </a:extLst>
          </p:cNvPr>
          <p:cNvSpPr/>
          <p:nvPr/>
        </p:nvSpPr>
        <p:spPr>
          <a:xfrm>
            <a:off x="8281194" y="5398930"/>
            <a:ext cx="239712" cy="239712"/>
          </a:xfrm>
          <a:prstGeom prst="ellipse">
            <a:avLst/>
          </a:prstGeom>
          <a:solidFill>
            <a:srgbClr val="A5C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B3F9-E844-4041-A889-09C162046271}"/>
              </a:ext>
            </a:extLst>
          </p:cNvPr>
          <p:cNvSpPr txBox="1"/>
          <p:nvPr/>
        </p:nvSpPr>
        <p:spPr>
          <a:xfrm>
            <a:off x="8727014" y="3255540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Vote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1BE70-C671-4C08-AAF7-66D9DF621863}"/>
              </a:ext>
            </a:extLst>
          </p:cNvPr>
          <p:cNvSpPr txBox="1"/>
          <p:nvPr/>
        </p:nvSpPr>
        <p:spPr>
          <a:xfrm>
            <a:off x="8739718" y="5338818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Proxy Voting</a:t>
            </a:r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9B74FB5F-FBC4-4CB8-8D12-FF8C2E9AED5D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6296025" y="2043113"/>
            <a:ext cx="1825625" cy="1385887"/>
          </a:xfrm>
          <a:prstGeom prst="bentConnector3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0FB7AF78-082D-4ED9-90FC-2869847C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6025" cy="40862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9DF287-590B-499D-B72A-09AD620F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7057"/>
            <a:ext cx="7191311" cy="2329057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1E19C6B-4904-4BC9-B12B-FC4CBC23F62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184571" y="5518786"/>
            <a:ext cx="937079" cy="0"/>
          </a:xfrm>
          <a:prstGeom prst="line">
            <a:avLst/>
          </a:prstGeom>
          <a:ln w="19050">
            <a:solidFill>
              <a:srgbClr val="6DA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7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CB89722-300E-45A0-8F2D-4B417339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34" y="1268963"/>
            <a:ext cx="6988532" cy="527954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72CDEDA-C29D-4F6A-8E7F-9A98F9725BE3}"/>
              </a:ext>
            </a:extLst>
          </p:cNvPr>
          <p:cNvGrpSpPr/>
          <p:nvPr/>
        </p:nvGrpSpPr>
        <p:grpSpPr>
          <a:xfrm>
            <a:off x="4389885" y="453325"/>
            <a:ext cx="3223895" cy="558800"/>
            <a:chOff x="4230784" y="658597"/>
            <a:chExt cx="3223895" cy="558800"/>
          </a:xfrm>
        </p:grpSpPr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25F0A5F3-731C-44B5-BF6D-E7D959E49467}"/>
                </a:ext>
              </a:extLst>
            </p:cNvPr>
            <p:cNvSpPr/>
            <p:nvPr/>
          </p:nvSpPr>
          <p:spPr>
            <a:xfrm>
              <a:off x="4230784" y="658597"/>
              <a:ext cx="558800" cy="558800"/>
            </a:xfrm>
            <a:prstGeom prst="ellipse">
              <a:avLst/>
            </a:prstGeom>
            <a:solidFill>
              <a:srgbClr val="6851D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30F847BC-6012-4E45-B9AC-28267734DCD7}"/>
                </a:ext>
              </a:extLst>
            </p:cNvPr>
            <p:cNvSpPr/>
            <p:nvPr/>
          </p:nvSpPr>
          <p:spPr>
            <a:xfrm>
              <a:off x="4390328" y="818141"/>
              <a:ext cx="239712" cy="239712"/>
            </a:xfrm>
            <a:prstGeom prst="ellipse">
              <a:avLst/>
            </a:prstGeom>
            <a:solidFill>
              <a:srgbClr val="6DA5E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solidFill>
                  <a:srgbClr val="6DA5EA"/>
                </a:solidFill>
              </a:endParaRP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1DDC3B22-068B-4C03-8251-7C05E71AD234}"/>
                </a:ext>
              </a:extLst>
            </p:cNvPr>
            <p:cNvSpPr txBox="1"/>
            <p:nvPr/>
          </p:nvSpPr>
          <p:spPr>
            <a:xfrm>
              <a:off x="4786123" y="790367"/>
              <a:ext cx="266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6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Pick Winner </a:t>
              </a:r>
              <a:r>
                <a:rPr lang="de-CH" sz="1600" b="1" dirty="0" err="1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Proposal</a:t>
              </a:r>
              <a:endParaRPr lang="en-ID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480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yptolink 2">
      <a:dk1>
        <a:srgbClr val="3F3F3F"/>
      </a:dk1>
      <a:lt1>
        <a:sysClr val="window" lastClr="FFFFFF"/>
      </a:lt1>
      <a:dk2>
        <a:srgbClr val="525252"/>
      </a:dk2>
      <a:lt2>
        <a:srgbClr val="F2F2F2"/>
      </a:lt2>
      <a:accent1>
        <a:srgbClr val="00B0F0"/>
      </a:accent1>
      <a:accent2>
        <a:srgbClr val="FDAE22"/>
      </a:accent2>
      <a:accent3>
        <a:srgbClr val="F034B1"/>
      </a:accent3>
      <a:accent4>
        <a:srgbClr val="FC7F02"/>
      </a:accent4>
      <a:accent5>
        <a:srgbClr val="FFFFFF"/>
      </a:accent5>
      <a:accent6>
        <a:srgbClr val="7F7F7F"/>
      </a:accent6>
      <a:hlink>
        <a:srgbClr val="6B9F25"/>
      </a:hlink>
      <a:folHlink>
        <a:srgbClr val="BA6906"/>
      </a:folHlink>
    </a:clrScheme>
    <a:fontScheme name="Custom 149">
      <a:majorFont>
        <a:latin typeface="Raleway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621</Words>
  <Application>Microsoft Office PowerPoint</Application>
  <PresentationFormat>Breitbild</PresentationFormat>
  <Paragraphs>102</Paragraphs>
  <Slides>19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Lato</vt:lpstr>
      <vt:lpstr>Montserrat</vt:lpstr>
      <vt:lpstr>Raleway Black</vt:lpstr>
      <vt:lpstr>Raleway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</dc:creator>
  <cp:lastModifiedBy>Tunc Polat</cp:lastModifiedBy>
  <cp:revision>3351</cp:revision>
  <dcterms:created xsi:type="dcterms:W3CDTF">2020-12-28T06:02:04Z</dcterms:created>
  <dcterms:modified xsi:type="dcterms:W3CDTF">2021-12-02T10:28:21Z</dcterms:modified>
</cp:coreProperties>
</file>